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11" r:id="rId3"/>
    <p:sldId id="265" r:id="rId4"/>
    <p:sldId id="295" r:id="rId5"/>
    <p:sldId id="297" r:id="rId6"/>
    <p:sldId id="296" r:id="rId7"/>
    <p:sldId id="299" r:id="rId8"/>
    <p:sldId id="305" r:id="rId9"/>
    <p:sldId id="307" r:id="rId10"/>
    <p:sldId id="306" r:id="rId11"/>
    <p:sldId id="308" r:id="rId12"/>
    <p:sldId id="309" r:id="rId13"/>
    <p:sldId id="300" r:id="rId14"/>
    <p:sldId id="310" r:id="rId15"/>
    <p:sldId id="304" r:id="rId16"/>
    <p:sldId id="303" r:id="rId17"/>
    <p:sldId id="301" r:id="rId18"/>
    <p:sldId id="285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5F32F"/>
    <a:srgbClr val="FF5050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E74E7-F9E6-4360-924E-51FD4F8AB9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DF0B3D-6AC1-4BEE-AC63-04D011EAEA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 Rounded MT Bold" panose="020F0704030504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F2905C-D90D-4070-99C7-249F2B470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3112-FB91-47CD-B9A7-85FD836C2D43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FAD49D-0149-4E4B-8F8A-6D21C7A38F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D40C30-4384-4C79-977C-C6F77527B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75FA-3086-4CC0-AD33-D8BD04AF1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232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7EC1E-E05D-4156-A8BE-69ED204B6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0FFD031-8EE7-4661-A2A9-D09C159EC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3DE9EC-C7B1-45E2-B50B-FC9A0AAE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3112-FB91-47CD-B9A7-85FD836C2D43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ED06A3-BA69-4F09-B5F8-B81250250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F78C21-3175-4852-853F-96D65008C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75FA-3086-4CC0-AD33-D8BD04AF1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6806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AB6A4C1-4306-42D6-B8CE-C79D785B32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012D43-C8C8-4D36-92A4-103202877D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A6F0C-FC2A-4F85-B41B-F3E4E3178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3112-FB91-47CD-B9A7-85FD836C2D43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E76277-8019-4A54-B654-3CF6D201D1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6FE4FA-7B34-4ABE-A50D-488D8D950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75FA-3086-4CC0-AD33-D8BD04AF1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7543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480C89-C400-4E24-9E8C-B53A5ADB1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7723A1-1418-4F6D-B410-8EABE2D186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  <a:lvl2pPr>
              <a:defRPr>
                <a:latin typeface="Arial Rounded MT Bold" panose="020F0704030504030204" pitchFamily="34" charset="0"/>
              </a:defRPr>
            </a:lvl2pPr>
            <a:lvl3pPr>
              <a:defRPr>
                <a:latin typeface="Arial Rounded MT Bold" panose="020F0704030504030204" pitchFamily="34" charset="0"/>
              </a:defRPr>
            </a:lvl3pPr>
            <a:lvl4pPr>
              <a:defRPr>
                <a:latin typeface="Arial Rounded MT Bold" panose="020F0704030504030204" pitchFamily="34" charset="0"/>
              </a:defRPr>
            </a:lvl4pPr>
            <a:lvl5pPr>
              <a:defRPr>
                <a:latin typeface="Arial Rounded MT Bold" panose="020F070403050403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602ABD-8EFE-4528-B5DB-C052DFDEE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3112-FB91-47CD-B9A7-85FD836C2D43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AA763-7328-429A-B0C5-D18C79BEE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2BEA0B-87C3-4E12-9A09-5E950C26C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75FA-3086-4CC0-AD33-D8BD04AF1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01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6746D-5547-492A-ADA1-8E8B17C52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EA67D1-9571-4003-AAF6-72020F710E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D0FAE-9151-4F20-8DD3-93ACCEDF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3112-FB91-47CD-B9A7-85FD836C2D43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6C1918-AAC2-42AA-9FC0-B13EB8C8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430636-0E7F-4C7F-822F-8B9442FB38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75FA-3086-4CC0-AD33-D8BD04AF1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3187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05920D-E171-4E7F-A3C6-8B146EBDB1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B6152F-352B-4F7F-ADBD-0582989A27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FB6D83-D7AB-408B-867B-B91A826704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1A0C18-EA3C-4C82-9D4D-43ECD3DEB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3112-FB91-47CD-B9A7-85FD836C2D43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6158C4-9EF9-4051-99BE-73AAC8D61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B3A9CF-74F5-4B72-A954-831ACAD805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75FA-3086-4CC0-AD33-D8BD04AF1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806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F8936A-4001-4B9F-A063-445EDE7F2E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713156-A44F-48E0-81BA-D393487799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7A3907-0E08-4425-8A8C-D259D53E2F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9309B7-EF54-4BB0-9A46-CE241C7619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A4C82FF-562D-4B50-89C8-33A9777C84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E61D361-1044-4D27-AF3A-69F332E8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3112-FB91-47CD-B9A7-85FD836C2D43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DCD132-73B1-4E65-9A7D-CCF3F82D3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2F0BB0-4C77-4D87-BAA2-DCD0702EE1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75FA-3086-4CC0-AD33-D8BD04AF1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9368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599872-159F-4F0F-ADD1-F7814359AA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ADDD70-EA20-4995-A228-C3B77B9BB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3112-FB91-47CD-B9A7-85FD836C2D43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198CD3-83F7-4073-8090-ED1D7CDD56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3F7466-0F4E-4437-9E3F-364303EA2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75FA-3086-4CC0-AD33-D8BD04AF1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313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136C90-CC42-45D6-8269-7D97DF3E6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3112-FB91-47CD-B9A7-85FD836C2D43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88FCDAD-CDBB-433B-8F64-4652BAAE8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A53F9C-F7C9-4380-A293-835FD2ED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75FA-3086-4CC0-AD33-D8BD04AF1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153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E5B9A-0C4B-4209-AF7F-474A9B8F41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BDF2AA-F4BB-4A1E-81F4-DF46725B2D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EB9EDD9-F92C-465D-9B45-BB371FFC3A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F4690B-494D-49F0-9D08-8E4B0DAE1C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3112-FB91-47CD-B9A7-85FD836C2D43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81C673B-0318-4714-B0EC-87613101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D0F261-A624-4318-8FC4-F389E857E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75FA-3086-4CC0-AD33-D8BD04AF1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757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1C78B4-0CB6-4944-B873-2F8495CC81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B4D87BC-7957-4876-A11F-C70A21568C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3CD24F-8D37-47D9-951C-A225A8F16F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9081FF-9C99-476A-9BB0-A4ADAB0DD0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43112-FB91-47CD-B9A7-85FD836C2D43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B0DA391-BE92-490F-8A7E-277407EF83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F2C530-357B-410B-9AD0-1D1A3A14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175FA-3086-4CC0-AD33-D8BD04AF1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0737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6101DC-07F3-42A2-BAC3-69A0D2F686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19CD65-6A3D-48CD-B631-35C9195FD1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CCFD2-B512-4556-9475-EBDE23A3D0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A43112-FB91-47CD-B9A7-85FD836C2D43}" type="datetimeFigureOut">
              <a:rPr lang="en-US" smtClean="0"/>
              <a:t>10/21/2019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5D48BA-3441-448C-A58F-450C0FB665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27D89-AB8C-435F-B203-8CCD1F8C89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E175FA-3086-4CC0-AD33-D8BD04AF1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292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171F47-23ED-485E-80E6-5E4E8B273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72" y="0"/>
            <a:ext cx="1219734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1FAEC3B-9EFA-4464-89E9-CAE0887397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32451"/>
            <a:ext cx="9144000" cy="4094923"/>
          </a:xfrm>
          <a:solidFill>
            <a:srgbClr val="FFFFFF">
              <a:alpha val="50196"/>
            </a:srgbClr>
          </a:solidFill>
        </p:spPr>
        <p:txBody>
          <a:bodyPr>
            <a:noAutofit/>
          </a:bodyPr>
          <a:lstStyle/>
          <a:p>
            <a:r>
              <a:rPr lang="en-US" sz="4000" dirty="0"/>
              <a:t>Investigating the proximate mechanisms of habitat constraints in two species of Plethodontid salamanders in the Southern Appalachian Mountains</a:t>
            </a:r>
            <a:br>
              <a:rPr lang="en-US" sz="4000" dirty="0"/>
            </a:br>
            <a:br>
              <a:rPr lang="en-US" sz="4000" dirty="0"/>
            </a:br>
            <a:r>
              <a:rPr lang="en-US" sz="2400" dirty="0"/>
              <a:t>Trevor Chapman</a:t>
            </a:r>
            <a:br>
              <a:rPr lang="en-US" sz="2400" dirty="0"/>
            </a:br>
            <a:r>
              <a:rPr lang="en-US" sz="2400" dirty="0"/>
              <a:t>Dr. Joe Bidwell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545863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01726-1ADE-4D67-9797-5F4C2D6C61FC}"/>
              </a:ext>
            </a:extLst>
          </p:cNvPr>
          <p:cNvSpPr/>
          <p:nvPr/>
        </p:nvSpPr>
        <p:spPr>
          <a:xfrm>
            <a:off x="2676939" y="5367130"/>
            <a:ext cx="3684104" cy="1231762"/>
          </a:xfrm>
          <a:custGeom>
            <a:avLst/>
            <a:gdLst>
              <a:gd name="connsiteX0" fmla="*/ 0 w 3684104"/>
              <a:gd name="connsiteY0" fmla="*/ 0 h 1231762"/>
              <a:gd name="connsiteX1" fmla="*/ 526301 w 3684104"/>
              <a:gd name="connsiteY1" fmla="*/ 0 h 1231762"/>
              <a:gd name="connsiteX2" fmla="*/ 978919 w 3684104"/>
              <a:gd name="connsiteY2" fmla="*/ 0 h 1231762"/>
              <a:gd name="connsiteX3" fmla="*/ 1542061 w 3684104"/>
              <a:gd name="connsiteY3" fmla="*/ 0 h 1231762"/>
              <a:gd name="connsiteX4" fmla="*/ 2105202 w 3684104"/>
              <a:gd name="connsiteY4" fmla="*/ 0 h 1231762"/>
              <a:gd name="connsiteX5" fmla="*/ 2668344 w 3684104"/>
              <a:gd name="connsiteY5" fmla="*/ 0 h 1231762"/>
              <a:gd name="connsiteX6" fmla="*/ 3684104 w 3684104"/>
              <a:gd name="connsiteY6" fmla="*/ 0 h 1231762"/>
              <a:gd name="connsiteX7" fmla="*/ 3684104 w 3684104"/>
              <a:gd name="connsiteY7" fmla="*/ 385952 h 1231762"/>
              <a:gd name="connsiteX8" fmla="*/ 3684104 w 3684104"/>
              <a:gd name="connsiteY8" fmla="*/ 784222 h 1231762"/>
              <a:gd name="connsiteX9" fmla="*/ 3684104 w 3684104"/>
              <a:gd name="connsiteY9" fmla="*/ 1231762 h 1231762"/>
              <a:gd name="connsiteX10" fmla="*/ 3194644 w 3684104"/>
              <a:gd name="connsiteY10" fmla="*/ 1231762 h 1231762"/>
              <a:gd name="connsiteX11" fmla="*/ 2668344 w 3684104"/>
              <a:gd name="connsiteY11" fmla="*/ 1231762 h 1231762"/>
              <a:gd name="connsiteX12" fmla="*/ 2215725 w 3684104"/>
              <a:gd name="connsiteY12" fmla="*/ 1231762 h 1231762"/>
              <a:gd name="connsiteX13" fmla="*/ 1726266 w 3684104"/>
              <a:gd name="connsiteY13" fmla="*/ 1231762 h 1231762"/>
              <a:gd name="connsiteX14" fmla="*/ 1273647 w 3684104"/>
              <a:gd name="connsiteY14" fmla="*/ 1231762 h 1231762"/>
              <a:gd name="connsiteX15" fmla="*/ 784188 w 3684104"/>
              <a:gd name="connsiteY15" fmla="*/ 1231762 h 1231762"/>
              <a:gd name="connsiteX16" fmla="*/ 0 w 3684104"/>
              <a:gd name="connsiteY16" fmla="*/ 1231762 h 1231762"/>
              <a:gd name="connsiteX17" fmla="*/ 0 w 3684104"/>
              <a:gd name="connsiteY17" fmla="*/ 833492 h 1231762"/>
              <a:gd name="connsiteX18" fmla="*/ 0 w 3684104"/>
              <a:gd name="connsiteY18" fmla="*/ 435223 h 1231762"/>
              <a:gd name="connsiteX19" fmla="*/ 0 w 3684104"/>
              <a:gd name="connsiteY19" fmla="*/ 0 h 123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84104" h="1231762" fill="none" extrusionOk="0">
                <a:moveTo>
                  <a:pt x="0" y="0"/>
                </a:moveTo>
                <a:cubicBezTo>
                  <a:pt x="157949" y="-28342"/>
                  <a:pt x="318843" y="9797"/>
                  <a:pt x="526301" y="0"/>
                </a:cubicBezTo>
                <a:cubicBezTo>
                  <a:pt x="733759" y="-9797"/>
                  <a:pt x="785939" y="42710"/>
                  <a:pt x="978919" y="0"/>
                </a:cubicBezTo>
                <a:cubicBezTo>
                  <a:pt x="1171899" y="-42710"/>
                  <a:pt x="1374632" y="45408"/>
                  <a:pt x="1542061" y="0"/>
                </a:cubicBezTo>
                <a:cubicBezTo>
                  <a:pt x="1709490" y="-45408"/>
                  <a:pt x="1850609" y="67055"/>
                  <a:pt x="2105202" y="0"/>
                </a:cubicBezTo>
                <a:cubicBezTo>
                  <a:pt x="2359795" y="-67055"/>
                  <a:pt x="2450866" y="27748"/>
                  <a:pt x="2668344" y="0"/>
                </a:cubicBezTo>
                <a:cubicBezTo>
                  <a:pt x="2885822" y="-27748"/>
                  <a:pt x="3244034" y="954"/>
                  <a:pt x="3684104" y="0"/>
                </a:cubicBezTo>
                <a:cubicBezTo>
                  <a:pt x="3728412" y="191015"/>
                  <a:pt x="3655063" y="308257"/>
                  <a:pt x="3684104" y="385952"/>
                </a:cubicBezTo>
                <a:cubicBezTo>
                  <a:pt x="3713145" y="463647"/>
                  <a:pt x="3665395" y="602094"/>
                  <a:pt x="3684104" y="784222"/>
                </a:cubicBezTo>
                <a:cubicBezTo>
                  <a:pt x="3702813" y="966350"/>
                  <a:pt x="3646674" y="1103253"/>
                  <a:pt x="3684104" y="1231762"/>
                </a:cubicBezTo>
                <a:cubicBezTo>
                  <a:pt x="3492266" y="1258168"/>
                  <a:pt x="3355553" y="1175956"/>
                  <a:pt x="3194644" y="1231762"/>
                </a:cubicBezTo>
                <a:cubicBezTo>
                  <a:pt x="3033735" y="1287568"/>
                  <a:pt x="2845873" y="1215957"/>
                  <a:pt x="2668344" y="1231762"/>
                </a:cubicBezTo>
                <a:cubicBezTo>
                  <a:pt x="2490815" y="1247567"/>
                  <a:pt x="2356920" y="1189460"/>
                  <a:pt x="2215725" y="1231762"/>
                </a:cubicBezTo>
                <a:cubicBezTo>
                  <a:pt x="2074530" y="1274064"/>
                  <a:pt x="1903249" y="1200574"/>
                  <a:pt x="1726266" y="1231762"/>
                </a:cubicBezTo>
                <a:cubicBezTo>
                  <a:pt x="1549283" y="1262950"/>
                  <a:pt x="1371276" y="1217137"/>
                  <a:pt x="1273647" y="1231762"/>
                </a:cubicBezTo>
                <a:cubicBezTo>
                  <a:pt x="1176018" y="1246387"/>
                  <a:pt x="902009" y="1199371"/>
                  <a:pt x="784188" y="1231762"/>
                </a:cubicBezTo>
                <a:cubicBezTo>
                  <a:pt x="666367" y="1264153"/>
                  <a:pt x="238301" y="1190548"/>
                  <a:pt x="0" y="1231762"/>
                </a:cubicBezTo>
                <a:cubicBezTo>
                  <a:pt x="-2127" y="1122664"/>
                  <a:pt x="6486" y="940093"/>
                  <a:pt x="0" y="833492"/>
                </a:cubicBezTo>
                <a:cubicBezTo>
                  <a:pt x="-6486" y="726891"/>
                  <a:pt x="26233" y="539627"/>
                  <a:pt x="0" y="435223"/>
                </a:cubicBezTo>
                <a:cubicBezTo>
                  <a:pt x="-26233" y="330819"/>
                  <a:pt x="39428" y="106082"/>
                  <a:pt x="0" y="0"/>
                </a:cubicBezTo>
                <a:close/>
              </a:path>
              <a:path w="3684104" h="1231762" stroke="0" extrusionOk="0">
                <a:moveTo>
                  <a:pt x="0" y="0"/>
                </a:moveTo>
                <a:cubicBezTo>
                  <a:pt x="101118" y="-24365"/>
                  <a:pt x="297029" y="3153"/>
                  <a:pt x="415777" y="0"/>
                </a:cubicBezTo>
                <a:cubicBezTo>
                  <a:pt x="534525" y="-3153"/>
                  <a:pt x="699393" y="15614"/>
                  <a:pt x="978919" y="0"/>
                </a:cubicBezTo>
                <a:cubicBezTo>
                  <a:pt x="1258445" y="-15614"/>
                  <a:pt x="1332902" y="10407"/>
                  <a:pt x="1578902" y="0"/>
                </a:cubicBezTo>
                <a:cubicBezTo>
                  <a:pt x="1824902" y="-10407"/>
                  <a:pt x="1861481" y="44414"/>
                  <a:pt x="2031520" y="0"/>
                </a:cubicBezTo>
                <a:cubicBezTo>
                  <a:pt x="2201559" y="-44414"/>
                  <a:pt x="2425853" y="35874"/>
                  <a:pt x="2557821" y="0"/>
                </a:cubicBezTo>
                <a:cubicBezTo>
                  <a:pt x="2689789" y="-35874"/>
                  <a:pt x="2946659" y="45327"/>
                  <a:pt x="3084121" y="0"/>
                </a:cubicBezTo>
                <a:cubicBezTo>
                  <a:pt x="3221583" y="-45327"/>
                  <a:pt x="3486284" y="40369"/>
                  <a:pt x="3684104" y="0"/>
                </a:cubicBezTo>
                <a:cubicBezTo>
                  <a:pt x="3694452" y="165525"/>
                  <a:pt x="3650684" y="285706"/>
                  <a:pt x="3684104" y="385952"/>
                </a:cubicBezTo>
                <a:cubicBezTo>
                  <a:pt x="3717524" y="486198"/>
                  <a:pt x="3663065" y="692318"/>
                  <a:pt x="3684104" y="796539"/>
                </a:cubicBezTo>
                <a:cubicBezTo>
                  <a:pt x="3705143" y="900760"/>
                  <a:pt x="3646652" y="1113596"/>
                  <a:pt x="3684104" y="1231762"/>
                </a:cubicBezTo>
                <a:cubicBezTo>
                  <a:pt x="3413778" y="1231773"/>
                  <a:pt x="3309429" y="1188320"/>
                  <a:pt x="3120962" y="1231762"/>
                </a:cubicBezTo>
                <a:cubicBezTo>
                  <a:pt x="2932495" y="1275204"/>
                  <a:pt x="2891207" y="1215343"/>
                  <a:pt x="2705185" y="1231762"/>
                </a:cubicBezTo>
                <a:cubicBezTo>
                  <a:pt x="2519163" y="1248181"/>
                  <a:pt x="2326863" y="1200528"/>
                  <a:pt x="2178884" y="1231762"/>
                </a:cubicBezTo>
                <a:cubicBezTo>
                  <a:pt x="2030905" y="1262996"/>
                  <a:pt x="1825845" y="1168760"/>
                  <a:pt x="1615743" y="1231762"/>
                </a:cubicBezTo>
                <a:cubicBezTo>
                  <a:pt x="1405641" y="1294764"/>
                  <a:pt x="1245646" y="1228944"/>
                  <a:pt x="1052601" y="1231762"/>
                </a:cubicBezTo>
                <a:cubicBezTo>
                  <a:pt x="859556" y="1234580"/>
                  <a:pt x="793687" y="1208315"/>
                  <a:pt x="636824" y="1231762"/>
                </a:cubicBezTo>
                <a:cubicBezTo>
                  <a:pt x="479961" y="1255209"/>
                  <a:pt x="287677" y="1182417"/>
                  <a:pt x="0" y="1231762"/>
                </a:cubicBezTo>
                <a:cubicBezTo>
                  <a:pt x="-15456" y="1064307"/>
                  <a:pt x="20387" y="931877"/>
                  <a:pt x="0" y="796539"/>
                </a:cubicBezTo>
                <a:cubicBezTo>
                  <a:pt x="-20387" y="661201"/>
                  <a:pt x="3056" y="575478"/>
                  <a:pt x="0" y="373634"/>
                </a:cubicBezTo>
                <a:cubicBezTo>
                  <a:pt x="-3056" y="171791"/>
                  <a:pt x="8008" y="9681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0996062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272A55-A3A8-46BB-BDF0-0B2C62A1BF4F}"/>
              </a:ext>
            </a:extLst>
          </p:cNvPr>
          <p:cNvSpPr/>
          <p:nvPr/>
        </p:nvSpPr>
        <p:spPr>
          <a:xfrm>
            <a:off x="2676939" y="4664765"/>
            <a:ext cx="3684104" cy="19341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74A3AC-DC70-4DAB-A96B-558759D4DC45}"/>
              </a:ext>
            </a:extLst>
          </p:cNvPr>
          <p:cNvSpPr/>
          <p:nvPr/>
        </p:nvSpPr>
        <p:spPr>
          <a:xfrm>
            <a:off x="3770243" y="4200939"/>
            <a:ext cx="1497496" cy="4373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C213BC-0041-4AD1-818C-F539ECE3F18E}"/>
              </a:ext>
            </a:extLst>
          </p:cNvPr>
          <p:cNvSpPr/>
          <p:nvPr/>
        </p:nvSpPr>
        <p:spPr>
          <a:xfrm>
            <a:off x="7776594" y="1690688"/>
            <a:ext cx="4216623" cy="1738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C0A7E148-95CB-4F9D-8001-EA133AC2669E}"/>
              </a:ext>
            </a:extLst>
          </p:cNvPr>
          <p:cNvSpPr/>
          <p:nvPr/>
        </p:nvSpPr>
        <p:spPr>
          <a:xfrm>
            <a:off x="2927757" y="4726528"/>
            <a:ext cx="3330429" cy="576734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FAA00E5-CD80-4EB7-989D-5CA4D2E87EEA}"/>
              </a:ext>
            </a:extLst>
          </p:cNvPr>
          <p:cNvSpPr/>
          <p:nvPr/>
        </p:nvSpPr>
        <p:spPr>
          <a:xfrm>
            <a:off x="4820812" y="2494681"/>
            <a:ext cx="4845250" cy="4340167"/>
          </a:xfrm>
          <a:prstGeom prst="arc">
            <a:avLst>
              <a:gd name="adj1" fmla="val 11479103"/>
              <a:gd name="adj2" fmla="val 17071655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D539148-8C84-4C29-B72B-B6F794B2CF17}"/>
              </a:ext>
            </a:extLst>
          </p:cNvPr>
          <p:cNvSpPr/>
          <p:nvPr/>
        </p:nvSpPr>
        <p:spPr>
          <a:xfrm rot="21170631">
            <a:off x="4569348" y="2209789"/>
            <a:ext cx="4845250" cy="4340167"/>
          </a:xfrm>
          <a:prstGeom prst="arc">
            <a:avLst>
              <a:gd name="adj1" fmla="val 11479103"/>
              <a:gd name="adj2" fmla="val 17890099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0AD5A1-2985-4B55-BE18-3FB044898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7" y="3639820"/>
            <a:ext cx="2176297" cy="204988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24C3F0-B0B0-436B-AD6B-34E4C7579F2F}"/>
              </a:ext>
            </a:extLst>
          </p:cNvPr>
          <p:cNvCxnSpPr/>
          <p:nvPr/>
        </p:nvCxnSpPr>
        <p:spPr>
          <a:xfrm>
            <a:off x="2164360" y="4269996"/>
            <a:ext cx="160588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83E767-8223-4A5D-B683-ADEA6E643F20}"/>
              </a:ext>
            </a:extLst>
          </p:cNvPr>
          <p:cNvCxnSpPr/>
          <p:nvPr/>
        </p:nvCxnSpPr>
        <p:spPr>
          <a:xfrm>
            <a:off x="2164359" y="4506286"/>
            <a:ext cx="160588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B392E622-5F4C-4568-9A8A-139056435F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4897" y="186987"/>
            <a:ext cx="1906657" cy="199864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3C0AB70F-41D3-4009-9708-360D664743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6232" y="3998784"/>
            <a:ext cx="2143125" cy="238125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1ECFEF02-DB59-4F7A-9675-3AEBE44D02D7}"/>
              </a:ext>
            </a:extLst>
          </p:cNvPr>
          <p:cNvSpPr/>
          <p:nvPr/>
        </p:nvSpPr>
        <p:spPr>
          <a:xfrm>
            <a:off x="4085439" y="6090407"/>
            <a:ext cx="735372" cy="44461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15E2A4-29CD-49CD-8355-682AED704EE9}"/>
              </a:ext>
            </a:extLst>
          </p:cNvPr>
          <p:cNvSpPr/>
          <p:nvPr/>
        </p:nvSpPr>
        <p:spPr>
          <a:xfrm>
            <a:off x="4317883" y="5854451"/>
            <a:ext cx="287673" cy="24300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262C00BA-F49F-4ADE-A649-CACFDC91004B}"/>
              </a:ext>
            </a:extLst>
          </p:cNvPr>
          <p:cNvCxnSpPr/>
          <p:nvPr/>
        </p:nvCxnSpPr>
        <p:spPr>
          <a:xfrm flipH="1">
            <a:off x="5192785" y="5689707"/>
            <a:ext cx="3531765" cy="407753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C4B92F5E-8A43-4D48-80F9-A454817C06AA}"/>
              </a:ext>
            </a:extLst>
          </p:cNvPr>
          <p:cNvCxnSpPr>
            <a:cxnSpLocks/>
          </p:cNvCxnSpPr>
          <p:nvPr/>
        </p:nvCxnSpPr>
        <p:spPr>
          <a:xfrm>
            <a:off x="3231554" y="2399550"/>
            <a:ext cx="665965" cy="1215877"/>
          </a:xfrm>
          <a:prstGeom prst="straightConnector1">
            <a:avLst/>
          </a:prstGeom>
          <a:ln w="571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loud 25">
            <a:extLst>
              <a:ext uri="{FF2B5EF4-FFF2-40B4-BE49-F238E27FC236}">
                <a16:creationId xmlns:a16="http://schemas.microsoft.com/office/drawing/2014/main" id="{36D566EE-2777-4885-9B48-B0028CDA0458}"/>
              </a:ext>
            </a:extLst>
          </p:cNvPr>
          <p:cNvSpPr/>
          <p:nvPr/>
        </p:nvSpPr>
        <p:spPr>
          <a:xfrm>
            <a:off x="4361619" y="5214901"/>
            <a:ext cx="238866" cy="576735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096DA14-38D7-4F57-A36D-9B35B8B7B534}"/>
              </a:ext>
            </a:extLst>
          </p:cNvPr>
          <p:cNvCxnSpPr/>
          <p:nvPr/>
        </p:nvCxnSpPr>
        <p:spPr>
          <a:xfrm>
            <a:off x="906011" y="5612235"/>
            <a:ext cx="0" cy="11325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A0579E5-F15A-4124-B4BB-B6F37A4370C8}"/>
              </a:ext>
            </a:extLst>
          </p:cNvPr>
          <p:cNvCxnSpPr/>
          <p:nvPr/>
        </p:nvCxnSpPr>
        <p:spPr>
          <a:xfrm>
            <a:off x="906011" y="6753138"/>
            <a:ext cx="108217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31F9F35-9F73-4A63-B2EC-85F310265E49}"/>
              </a:ext>
            </a:extLst>
          </p:cNvPr>
          <p:cNvCxnSpPr>
            <a:cxnSpLocks/>
          </p:cNvCxnSpPr>
          <p:nvPr/>
        </p:nvCxnSpPr>
        <p:spPr>
          <a:xfrm>
            <a:off x="11727809" y="2827090"/>
            <a:ext cx="0" cy="3926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42D53675-39D0-4D5B-93E0-40962694B296}"/>
              </a:ext>
            </a:extLst>
          </p:cNvPr>
          <p:cNvSpPr/>
          <p:nvPr/>
        </p:nvSpPr>
        <p:spPr>
          <a:xfrm>
            <a:off x="11576807" y="1924897"/>
            <a:ext cx="327171" cy="90219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836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01726-1ADE-4D67-9797-5F4C2D6C61FC}"/>
              </a:ext>
            </a:extLst>
          </p:cNvPr>
          <p:cNvSpPr/>
          <p:nvPr/>
        </p:nvSpPr>
        <p:spPr>
          <a:xfrm>
            <a:off x="2676939" y="5367130"/>
            <a:ext cx="3684104" cy="1231762"/>
          </a:xfrm>
          <a:custGeom>
            <a:avLst/>
            <a:gdLst>
              <a:gd name="connsiteX0" fmla="*/ 0 w 3684104"/>
              <a:gd name="connsiteY0" fmla="*/ 0 h 1231762"/>
              <a:gd name="connsiteX1" fmla="*/ 526301 w 3684104"/>
              <a:gd name="connsiteY1" fmla="*/ 0 h 1231762"/>
              <a:gd name="connsiteX2" fmla="*/ 978919 w 3684104"/>
              <a:gd name="connsiteY2" fmla="*/ 0 h 1231762"/>
              <a:gd name="connsiteX3" fmla="*/ 1542061 w 3684104"/>
              <a:gd name="connsiteY3" fmla="*/ 0 h 1231762"/>
              <a:gd name="connsiteX4" fmla="*/ 2105202 w 3684104"/>
              <a:gd name="connsiteY4" fmla="*/ 0 h 1231762"/>
              <a:gd name="connsiteX5" fmla="*/ 2668344 w 3684104"/>
              <a:gd name="connsiteY5" fmla="*/ 0 h 1231762"/>
              <a:gd name="connsiteX6" fmla="*/ 3684104 w 3684104"/>
              <a:gd name="connsiteY6" fmla="*/ 0 h 1231762"/>
              <a:gd name="connsiteX7" fmla="*/ 3684104 w 3684104"/>
              <a:gd name="connsiteY7" fmla="*/ 385952 h 1231762"/>
              <a:gd name="connsiteX8" fmla="*/ 3684104 w 3684104"/>
              <a:gd name="connsiteY8" fmla="*/ 784222 h 1231762"/>
              <a:gd name="connsiteX9" fmla="*/ 3684104 w 3684104"/>
              <a:gd name="connsiteY9" fmla="*/ 1231762 h 1231762"/>
              <a:gd name="connsiteX10" fmla="*/ 3194644 w 3684104"/>
              <a:gd name="connsiteY10" fmla="*/ 1231762 h 1231762"/>
              <a:gd name="connsiteX11" fmla="*/ 2668344 w 3684104"/>
              <a:gd name="connsiteY11" fmla="*/ 1231762 h 1231762"/>
              <a:gd name="connsiteX12" fmla="*/ 2215725 w 3684104"/>
              <a:gd name="connsiteY12" fmla="*/ 1231762 h 1231762"/>
              <a:gd name="connsiteX13" fmla="*/ 1726266 w 3684104"/>
              <a:gd name="connsiteY13" fmla="*/ 1231762 h 1231762"/>
              <a:gd name="connsiteX14" fmla="*/ 1273647 w 3684104"/>
              <a:gd name="connsiteY14" fmla="*/ 1231762 h 1231762"/>
              <a:gd name="connsiteX15" fmla="*/ 784188 w 3684104"/>
              <a:gd name="connsiteY15" fmla="*/ 1231762 h 1231762"/>
              <a:gd name="connsiteX16" fmla="*/ 0 w 3684104"/>
              <a:gd name="connsiteY16" fmla="*/ 1231762 h 1231762"/>
              <a:gd name="connsiteX17" fmla="*/ 0 w 3684104"/>
              <a:gd name="connsiteY17" fmla="*/ 833492 h 1231762"/>
              <a:gd name="connsiteX18" fmla="*/ 0 w 3684104"/>
              <a:gd name="connsiteY18" fmla="*/ 435223 h 1231762"/>
              <a:gd name="connsiteX19" fmla="*/ 0 w 3684104"/>
              <a:gd name="connsiteY19" fmla="*/ 0 h 123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84104" h="1231762" fill="none" extrusionOk="0">
                <a:moveTo>
                  <a:pt x="0" y="0"/>
                </a:moveTo>
                <a:cubicBezTo>
                  <a:pt x="157949" y="-28342"/>
                  <a:pt x="318843" y="9797"/>
                  <a:pt x="526301" y="0"/>
                </a:cubicBezTo>
                <a:cubicBezTo>
                  <a:pt x="733759" y="-9797"/>
                  <a:pt x="785939" y="42710"/>
                  <a:pt x="978919" y="0"/>
                </a:cubicBezTo>
                <a:cubicBezTo>
                  <a:pt x="1171899" y="-42710"/>
                  <a:pt x="1374632" y="45408"/>
                  <a:pt x="1542061" y="0"/>
                </a:cubicBezTo>
                <a:cubicBezTo>
                  <a:pt x="1709490" y="-45408"/>
                  <a:pt x="1850609" y="67055"/>
                  <a:pt x="2105202" y="0"/>
                </a:cubicBezTo>
                <a:cubicBezTo>
                  <a:pt x="2359795" y="-67055"/>
                  <a:pt x="2450866" y="27748"/>
                  <a:pt x="2668344" y="0"/>
                </a:cubicBezTo>
                <a:cubicBezTo>
                  <a:pt x="2885822" y="-27748"/>
                  <a:pt x="3244034" y="954"/>
                  <a:pt x="3684104" y="0"/>
                </a:cubicBezTo>
                <a:cubicBezTo>
                  <a:pt x="3728412" y="191015"/>
                  <a:pt x="3655063" y="308257"/>
                  <a:pt x="3684104" y="385952"/>
                </a:cubicBezTo>
                <a:cubicBezTo>
                  <a:pt x="3713145" y="463647"/>
                  <a:pt x="3665395" y="602094"/>
                  <a:pt x="3684104" y="784222"/>
                </a:cubicBezTo>
                <a:cubicBezTo>
                  <a:pt x="3702813" y="966350"/>
                  <a:pt x="3646674" y="1103253"/>
                  <a:pt x="3684104" y="1231762"/>
                </a:cubicBezTo>
                <a:cubicBezTo>
                  <a:pt x="3492266" y="1258168"/>
                  <a:pt x="3355553" y="1175956"/>
                  <a:pt x="3194644" y="1231762"/>
                </a:cubicBezTo>
                <a:cubicBezTo>
                  <a:pt x="3033735" y="1287568"/>
                  <a:pt x="2845873" y="1215957"/>
                  <a:pt x="2668344" y="1231762"/>
                </a:cubicBezTo>
                <a:cubicBezTo>
                  <a:pt x="2490815" y="1247567"/>
                  <a:pt x="2356920" y="1189460"/>
                  <a:pt x="2215725" y="1231762"/>
                </a:cubicBezTo>
                <a:cubicBezTo>
                  <a:pt x="2074530" y="1274064"/>
                  <a:pt x="1903249" y="1200574"/>
                  <a:pt x="1726266" y="1231762"/>
                </a:cubicBezTo>
                <a:cubicBezTo>
                  <a:pt x="1549283" y="1262950"/>
                  <a:pt x="1371276" y="1217137"/>
                  <a:pt x="1273647" y="1231762"/>
                </a:cubicBezTo>
                <a:cubicBezTo>
                  <a:pt x="1176018" y="1246387"/>
                  <a:pt x="902009" y="1199371"/>
                  <a:pt x="784188" y="1231762"/>
                </a:cubicBezTo>
                <a:cubicBezTo>
                  <a:pt x="666367" y="1264153"/>
                  <a:pt x="238301" y="1190548"/>
                  <a:pt x="0" y="1231762"/>
                </a:cubicBezTo>
                <a:cubicBezTo>
                  <a:pt x="-2127" y="1122664"/>
                  <a:pt x="6486" y="940093"/>
                  <a:pt x="0" y="833492"/>
                </a:cubicBezTo>
                <a:cubicBezTo>
                  <a:pt x="-6486" y="726891"/>
                  <a:pt x="26233" y="539627"/>
                  <a:pt x="0" y="435223"/>
                </a:cubicBezTo>
                <a:cubicBezTo>
                  <a:pt x="-26233" y="330819"/>
                  <a:pt x="39428" y="106082"/>
                  <a:pt x="0" y="0"/>
                </a:cubicBezTo>
                <a:close/>
              </a:path>
              <a:path w="3684104" h="1231762" stroke="0" extrusionOk="0">
                <a:moveTo>
                  <a:pt x="0" y="0"/>
                </a:moveTo>
                <a:cubicBezTo>
                  <a:pt x="101118" y="-24365"/>
                  <a:pt x="297029" y="3153"/>
                  <a:pt x="415777" y="0"/>
                </a:cubicBezTo>
                <a:cubicBezTo>
                  <a:pt x="534525" y="-3153"/>
                  <a:pt x="699393" y="15614"/>
                  <a:pt x="978919" y="0"/>
                </a:cubicBezTo>
                <a:cubicBezTo>
                  <a:pt x="1258445" y="-15614"/>
                  <a:pt x="1332902" y="10407"/>
                  <a:pt x="1578902" y="0"/>
                </a:cubicBezTo>
                <a:cubicBezTo>
                  <a:pt x="1824902" y="-10407"/>
                  <a:pt x="1861481" y="44414"/>
                  <a:pt x="2031520" y="0"/>
                </a:cubicBezTo>
                <a:cubicBezTo>
                  <a:pt x="2201559" y="-44414"/>
                  <a:pt x="2425853" y="35874"/>
                  <a:pt x="2557821" y="0"/>
                </a:cubicBezTo>
                <a:cubicBezTo>
                  <a:pt x="2689789" y="-35874"/>
                  <a:pt x="2946659" y="45327"/>
                  <a:pt x="3084121" y="0"/>
                </a:cubicBezTo>
                <a:cubicBezTo>
                  <a:pt x="3221583" y="-45327"/>
                  <a:pt x="3486284" y="40369"/>
                  <a:pt x="3684104" y="0"/>
                </a:cubicBezTo>
                <a:cubicBezTo>
                  <a:pt x="3694452" y="165525"/>
                  <a:pt x="3650684" y="285706"/>
                  <a:pt x="3684104" y="385952"/>
                </a:cubicBezTo>
                <a:cubicBezTo>
                  <a:pt x="3717524" y="486198"/>
                  <a:pt x="3663065" y="692318"/>
                  <a:pt x="3684104" y="796539"/>
                </a:cubicBezTo>
                <a:cubicBezTo>
                  <a:pt x="3705143" y="900760"/>
                  <a:pt x="3646652" y="1113596"/>
                  <a:pt x="3684104" y="1231762"/>
                </a:cubicBezTo>
                <a:cubicBezTo>
                  <a:pt x="3413778" y="1231773"/>
                  <a:pt x="3309429" y="1188320"/>
                  <a:pt x="3120962" y="1231762"/>
                </a:cubicBezTo>
                <a:cubicBezTo>
                  <a:pt x="2932495" y="1275204"/>
                  <a:pt x="2891207" y="1215343"/>
                  <a:pt x="2705185" y="1231762"/>
                </a:cubicBezTo>
                <a:cubicBezTo>
                  <a:pt x="2519163" y="1248181"/>
                  <a:pt x="2326863" y="1200528"/>
                  <a:pt x="2178884" y="1231762"/>
                </a:cubicBezTo>
                <a:cubicBezTo>
                  <a:pt x="2030905" y="1262996"/>
                  <a:pt x="1825845" y="1168760"/>
                  <a:pt x="1615743" y="1231762"/>
                </a:cubicBezTo>
                <a:cubicBezTo>
                  <a:pt x="1405641" y="1294764"/>
                  <a:pt x="1245646" y="1228944"/>
                  <a:pt x="1052601" y="1231762"/>
                </a:cubicBezTo>
                <a:cubicBezTo>
                  <a:pt x="859556" y="1234580"/>
                  <a:pt x="793687" y="1208315"/>
                  <a:pt x="636824" y="1231762"/>
                </a:cubicBezTo>
                <a:cubicBezTo>
                  <a:pt x="479961" y="1255209"/>
                  <a:pt x="287677" y="1182417"/>
                  <a:pt x="0" y="1231762"/>
                </a:cubicBezTo>
                <a:cubicBezTo>
                  <a:pt x="-15456" y="1064307"/>
                  <a:pt x="20387" y="931877"/>
                  <a:pt x="0" y="796539"/>
                </a:cubicBezTo>
                <a:cubicBezTo>
                  <a:pt x="-20387" y="661201"/>
                  <a:pt x="3056" y="575478"/>
                  <a:pt x="0" y="373634"/>
                </a:cubicBezTo>
                <a:cubicBezTo>
                  <a:pt x="-3056" y="171791"/>
                  <a:pt x="8008" y="9681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0996062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272A55-A3A8-46BB-BDF0-0B2C62A1BF4F}"/>
              </a:ext>
            </a:extLst>
          </p:cNvPr>
          <p:cNvSpPr/>
          <p:nvPr/>
        </p:nvSpPr>
        <p:spPr>
          <a:xfrm>
            <a:off x="2676939" y="4664765"/>
            <a:ext cx="3684104" cy="19341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74A3AC-DC70-4DAB-A96B-558759D4DC45}"/>
              </a:ext>
            </a:extLst>
          </p:cNvPr>
          <p:cNvSpPr/>
          <p:nvPr/>
        </p:nvSpPr>
        <p:spPr>
          <a:xfrm>
            <a:off x="3770243" y="4200939"/>
            <a:ext cx="1497496" cy="4373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OFF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C213BC-0041-4AD1-818C-F539ECE3F18E}"/>
              </a:ext>
            </a:extLst>
          </p:cNvPr>
          <p:cNvSpPr/>
          <p:nvPr/>
        </p:nvSpPr>
        <p:spPr>
          <a:xfrm>
            <a:off x="7776594" y="1690688"/>
            <a:ext cx="4216623" cy="1738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RH Above 91%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C0A7E148-95CB-4F9D-8001-EA133AC2669E}"/>
              </a:ext>
            </a:extLst>
          </p:cNvPr>
          <p:cNvSpPr/>
          <p:nvPr/>
        </p:nvSpPr>
        <p:spPr>
          <a:xfrm>
            <a:off x="2927757" y="4726528"/>
            <a:ext cx="3330429" cy="576734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FAA00E5-CD80-4EB7-989D-5CA4D2E87EEA}"/>
              </a:ext>
            </a:extLst>
          </p:cNvPr>
          <p:cNvSpPr/>
          <p:nvPr/>
        </p:nvSpPr>
        <p:spPr>
          <a:xfrm>
            <a:off x="4820812" y="2494681"/>
            <a:ext cx="4845250" cy="4340167"/>
          </a:xfrm>
          <a:prstGeom prst="arc">
            <a:avLst>
              <a:gd name="adj1" fmla="val 11479103"/>
              <a:gd name="adj2" fmla="val 17071655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D539148-8C84-4C29-B72B-B6F794B2CF17}"/>
              </a:ext>
            </a:extLst>
          </p:cNvPr>
          <p:cNvSpPr/>
          <p:nvPr/>
        </p:nvSpPr>
        <p:spPr>
          <a:xfrm rot="21170631">
            <a:off x="4569348" y="2209789"/>
            <a:ext cx="4845250" cy="4340167"/>
          </a:xfrm>
          <a:prstGeom prst="arc">
            <a:avLst>
              <a:gd name="adj1" fmla="val 11479103"/>
              <a:gd name="adj2" fmla="val 17890099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0AD5A1-2985-4B55-BE18-3FB044898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7" y="3639820"/>
            <a:ext cx="2176297" cy="204988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24C3F0-B0B0-436B-AD6B-34E4C7579F2F}"/>
              </a:ext>
            </a:extLst>
          </p:cNvPr>
          <p:cNvCxnSpPr/>
          <p:nvPr/>
        </p:nvCxnSpPr>
        <p:spPr>
          <a:xfrm>
            <a:off x="2164360" y="4269996"/>
            <a:ext cx="160588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83E767-8223-4A5D-B683-ADEA6E643F20}"/>
              </a:ext>
            </a:extLst>
          </p:cNvPr>
          <p:cNvCxnSpPr/>
          <p:nvPr/>
        </p:nvCxnSpPr>
        <p:spPr>
          <a:xfrm>
            <a:off x="2164359" y="4506286"/>
            <a:ext cx="160588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ECFEF02-DB59-4F7A-9675-3AEBE44D02D7}"/>
              </a:ext>
            </a:extLst>
          </p:cNvPr>
          <p:cNvSpPr/>
          <p:nvPr/>
        </p:nvSpPr>
        <p:spPr>
          <a:xfrm>
            <a:off x="4085439" y="6090407"/>
            <a:ext cx="735372" cy="44461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15E2A4-29CD-49CD-8355-682AED704EE9}"/>
              </a:ext>
            </a:extLst>
          </p:cNvPr>
          <p:cNvSpPr/>
          <p:nvPr/>
        </p:nvSpPr>
        <p:spPr>
          <a:xfrm>
            <a:off x="4317883" y="5854451"/>
            <a:ext cx="287673" cy="24300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36D566EE-2777-4885-9B48-B0028CDA0458}"/>
              </a:ext>
            </a:extLst>
          </p:cNvPr>
          <p:cNvSpPr/>
          <p:nvPr/>
        </p:nvSpPr>
        <p:spPr>
          <a:xfrm>
            <a:off x="4361619" y="5214901"/>
            <a:ext cx="238866" cy="576735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1F6923-709A-4521-A65D-013A42C1237F}"/>
              </a:ext>
            </a:extLst>
          </p:cNvPr>
          <p:cNvCxnSpPr/>
          <p:nvPr/>
        </p:nvCxnSpPr>
        <p:spPr>
          <a:xfrm>
            <a:off x="906011" y="5612235"/>
            <a:ext cx="0" cy="11325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A46A17-A849-4925-9C58-9E8B53600134}"/>
              </a:ext>
            </a:extLst>
          </p:cNvPr>
          <p:cNvCxnSpPr/>
          <p:nvPr/>
        </p:nvCxnSpPr>
        <p:spPr>
          <a:xfrm>
            <a:off x="906011" y="6753138"/>
            <a:ext cx="108217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FDFAE9-2C7F-4114-BE27-21D3A15FC181}"/>
              </a:ext>
            </a:extLst>
          </p:cNvPr>
          <p:cNvCxnSpPr>
            <a:cxnSpLocks/>
          </p:cNvCxnSpPr>
          <p:nvPr/>
        </p:nvCxnSpPr>
        <p:spPr>
          <a:xfrm>
            <a:off x="11727809" y="2827090"/>
            <a:ext cx="0" cy="3926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71EDAD5-F21B-45E7-B768-CC50BC6E2152}"/>
              </a:ext>
            </a:extLst>
          </p:cNvPr>
          <p:cNvSpPr/>
          <p:nvPr/>
        </p:nvSpPr>
        <p:spPr>
          <a:xfrm>
            <a:off x="11576807" y="1924897"/>
            <a:ext cx="327171" cy="90219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829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B1301726-1ADE-4D67-9797-5F4C2D6C61FC}"/>
              </a:ext>
            </a:extLst>
          </p:cNvPr>
          <p:cNvSpPr/>
          <p:nvPr/>
        </p:nvSpPr>
        <p:spPr>
          <a:xfrm>
            <a:off x="2676939" y="5367130"/>
            <a:ext cx="3684104" cy="1231762"/>
          </a:xfrm>
          <a:custGeom>
            <a:avLst/>
            <a:gdLst>
              <a:gd name="connsiteX0" fmla="*/ 0 w 3684104"/>
              <a:gd name="connsiteY0" fmla="*/ 0 h 1231762"/>
              <a:gd name="connsiteX1" fmla="*/ 526301 w 3684104"/>
              <a:gd name="connsiteY1" fmla="*/ 0 h 1231762"/>
              <a:gd name="connsiteX2" fmla="*/ 978919 w 3684104"/>
              <a:gd name="connsiteY2" fmla="*/ 0 h 1231762"/>
              <a:gd name="connsiteX3" fmla="*/ 1542061 w 3684104"/>
              <a:gd name="connsiteY3" fmla="*/ 0 h 1231762"/>
              <a:gd name="connsiteX4" fmla="*/ 2105202 w 3684104"/>
              <a:gd name="connsiteY4" fmla="*/ 0 h 1231762"/>
              <a:gd name="connsiteX5" fmla="*/ 2668344 w 3684104"/>
              <a:gd name="connsiteY5" fmla="*/ 0 h 1231762"/>
              <a:gd name="connsiteX6" fmla="*/ 3684104 w 3684104"/>
              <a:gd name="connsiteY6" fmla="*/ 0 h 1231762"/>
              <a:gd name="connsiteX7" fmla="*/ 3684104 w 3684104"/>
              <a:gd name="connsiteY7" fmla="*/ 385952 h 1231762"/>
              <a:gd name="connsiteX8" fmla="*/ 3684104 w 3684104"/>
              <a:gd name="connsiteY8" fmla="*/ 784222 h 1231762"/>
              <a:gd name="connsiteX9" fmla="*/ 3684104 w 3684104"/>
              <a:gd name="connsiteY9" fmla="*/ 1231762 h 1231762"/>
              <a:gd name="connsiteX10" fmla="*/ 3194644 w 3684104"/>
              <a:gd name="connsiteY10" fmla="*/ 1231762 h 1231762"/>
              <a:gd name="connsiteX11" fmla="*/ 2668344 w 3684104"/>
              <a:gd name="connsiteY11" fmla="*/ 1231762 h 1231762"/>
              <a:gd name="connsiteX12" fmla="*/ 2215725 w 3684104"/>
              <a:gd name="connsiteY12" fmla="*/ 1231762 h 1231762"/>
              <a:gd name="connsiteX13" fmla="*/ 1726266 w 3684104"/>
              <a:gd name="connsiteY13" fmla="*/ 1231762 h 1231762"/>
              <a:gd name="connsiteX14" fmla="*/ 1273647 w 3684104"/>
              <a:gd name="connsiteY14" fmla="*/ 1231762 h 1231762"/>
              <a:gd name="connsiteX15" fmla="*/ 784188 w 3684104"/>
              <a:gd name="connsiteY15" fmla="*/ 1231762 h 1231762"/>
              <a:gd name="connsiteX16" fmla="*/ 0 w 3684104"/>
              <a:gd name="connsiteY16" fmla="*/ 1231762 h 1231762"/>
              <a:gd name="connsiteX17" fmla="*/ 0 w 3684104"/>
              <a:gd name="connsiteY17" fmla="*/ 833492 h 1231762"/>
              <a:gd name="connsiteX18" fmla="*/ 0 w 3684104"/>
              <a:gd name="connsiteY18" fmla="*/ 435223 h 1231762"/>
              <a:gd name="connsiteX19" fmla="*/ 0 w 3684104"/>
              <a:gd name="connsiteY19" fmla="*/ 0 h 1231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684104" h="1231762" fill="none" extrusionOk="0">
                <a:moveTo>
                  <a:pt x="0" y="0"/>
                </a:moveTo>
                <a:cubicBezTo>
                  <a:pt x="157949" y="-28342"/>
                  <a:pt x="318843" y="9797"/>
                  <a:pt x="526301" y="0"/>
                </a:cubicBezTo>
                <a:cubicBezTo>
                  <a:pt x="733759" y="-9797"/>
                  <a:pt x="785939" y="42710"/>
                  <a:pt x="978919" y="0"/>
                </a:cubicBezTo>
                <a:cubicBezTo>
                  <a:pt x="1171899" y="-42710"/>
                  <a:pt x="1374632" y="45408"/>
                  <a:pt x="1542061" y="0"/>
                </a:cubicBezTo>
                <a:cubicBezTo>
                  <a:pt x="1709490" y="-45408"/>
                  <a:pt x="1850609" y="67055"/>
                  <a:pt x="2105202" y="0"/>
                </a:cubicBezTo>
                <a:cubicBezTo>
                  <a:pt x="2359795" y="-67055"/>
                  <a:pt x="2450866" y="27748"/>
                  <a:pt x="2668344" y="0"/>
                </a:cubicBezTo>
                <a:cubicBezTo>
                  <a:pt x="2885822" y="-27748"/>
                  <a:pt x="3244034" y="954"/>
                  <a:pt x="3684104" y="0"/>
                </a:cubicBezTo>
                <a:cubicBezTo>
                  <a:pt x="3728412" y="191015"/>
                  <a:pt x="3655063" y="308257"/>
                  <a:pt x="3684104" y="385952"/>
                </a:cubicBezTo>
                <a:cubicBezTo>
                  <a:pt x="3713145" y="463647"/>
                  <a:pt x="3665395" y="602094"/>
                  <a:pt x="3684104" y="784222"/>
                </a:cubicBezTo>
                <a:cubicBezTo>
                  <a:pt x="3702813" y="966350"/>
                  <a:pt x="3646674" y="1103253"/>
                  <a:pt x="3684104" y="1231762"/>
                </a:cubicBezTo>
                <a:cubicBezTo>
                  <a:pt x="3492266" y="1258168"/>
                  <a:pt x="3355553" y="1175956"/>
                  <a:pt x="3194644" y="1231762"/>
                </a:cubicBezTo>
                <a:cubicBezTo>
                  <a:pt x="3033735" y="1287568"/>
                  <a:pt x="2845873" y="1215957"/>
                  <a:pt x="2668344" y="1231762"/>
                </a:cubicBezTo>
                <a:cubicBezTo>
                  <a:pt x="2490815" y="1247567"/>
                  <a:pt x="2356920" y="1189460"/>
                  <a:pt x="2215725" y="1231762"/>
                </a:cubicBezTo>
                <a:cubicBezTo>
                  <a:pt x="2074530" y="1274064"/>
                  <a:pt x="1903249" y="1200574"/>
                  <a:pt x="1726266" y="1231762"/>
                </a:cubicBezTo>
                <a:cubicBezTo>
                  <a:pt x="1549283" y="1262950"/>
                  <a:pt x="1371276" y="1217137"/>
                  <a:pt x="1273647" y="1231762"/>
                </a:cubicBezTo>
                <a:cubicBezTo>
                  <a:pt x="1176018" y="1246387"/>
                  <a:pt x="902009" y="1199371"/>
                  <a:pt x="784188" y="1231762"/>
                </a:cubicBezTo>
                <a:cubicBezTo>
                  <a:pt x="666367" y="1264153"/>
                  <a:pt x="238301" y="1190548"/>
                  <a:pt x="0" y="1231762"/>
                </a:cubicBezTo>
                <a:cubicBezTo>
                  <a:pt x="-2127" y="1122664"/>
                  <a:pt x="6486" y="940093"/>
                  <a:pt x="0" y="833492"/>
                </a:cubicBezTo>
                <a:cubicBezTo>
                  <a:pt x="-6486" y="726891"/>
                  <a:pt x="26233" y="539627"/>
                  <a:pt x="0" y="435223"/>
                </a:cubicBezTo>
                <a:cubicBezTo>
                  <a:pt x="-26233" y="330819"/>
                  <a:pt x="39428" y="106082"/>
                  <a:pt x="0" y="0"/>
                </a:cubicBezTo>
                <a:close/>
              </a:path>
              <a:path w="3684104" h="1231762" stroke="0" extrusionOk="0">
                <a:moveTo>
                  <a:pt x="0" y="0"/>
                </a:moveTo>
                <a:cubicBezTo>
                  <a:pt x="101118" y="-24365"/>
                  <a:pt x="297029" y="3153"/>
                  <a:pt x="415777" y="0"/>
                </a:cubicBezTo>
                <a:cubicBezTo>
                  <a:pt x="534525" y="-3153"/>
                  <a:pt x="699393" y="15614"/>
                  <a:pt x="978919" y="0"/>
                </a:cubicBezTo>
                <a:cubicBezTo>
                  <a:pt x="1258445" y="-15614"/>
                  <a:pt x="1332902" y="10407"/>
                  <a:pt x="1578902" y="0"/>
                </a:cubicBezTo>
                <a:cubicBezTo>
                  <a:pt x="1824902" y="-10407"/>
                  <a:pt x="1861481" y="44414"/>
                  <a:pt x="2031520" y="0"/>
                </a:cubicBezTo>
                <a:cubicBezTo>
                  <a:pt x="2201559" y="-44414"/>
                  <a:pt x="2425853" y="35874"/>
                  <a:pt x="2557821" y="0"/>
                </a:cubicBezTo>
                <a:cubicBezTo>
                  <a:pt x="2689789" y="-35874"/>
                  <a:pt x="2946659" y="45327"/>
                  <a:pt x="3084121" y="0"/>
                </a:cubicBezTo>
                <a:cubicBezTo>
                  <a:pt x="3221583" y="-45327"/>
                  <a:pt x="3486284" y="40369"/>
                  <a:pt x="3684104" y="0"/>
                </a:cubicBezTo>
                <a:cubicBezTo>
                  <a:pt x="3694452" y="165525"/>
                  <a:pt x="3650684" y="285706"/>
                  <a:pt x="3684104" y="385952"/>
                </a:cubicBezTo>
                <a:cubicBezTo>
                  <a:pt x="3717524" y="486198"/>
                  <a:pt x="3663065" y="692318"/>
                  <a:pt x="3684104" y="796539"/>
                </a:cubicBezTo>
                <a:cubicBezTo>
                  <a:pt x="3705143" y="900760"/>
                  <a:pt x="3646652" y="1113596"/>
                  <a:pt x="3684104" y="1231762"/>
                </a:cubicBezTo>
                <a:cubicBezTo>
                  <a:pt x="3413778" y="1231773"/>
                  <a:pt x="3309429" y="1188320"/>
                  <a:pt x="3120962" y="1231762"/>
                </a:cubicBezTo>
                <a:cubicBezTo>
                  <a:pt x="2932495" y="1275204"/>
                  <a:pt x="2891207" y="1215343"/>
                  <a:pt x="2705185" y="1231762"/>
                </a:cubicBezTo>
                <a:cubicBezTo>
                  <a:pt x="2519163" y="1248181"/>
                  <a:pt x="2326863" y="1200528"/>
                  <a:pt x="2178884" y="1231762"/>
                </a:cubicBezTo>
                <a:cubicBezTo>
                  <a:pt x="2030905" y="1262996"/>
                  <a:pt x="1825845" y="1168760"/>
                  <a:pt x="1615743" y="1231762"/>
                </a:cubicBezTo>
                <a:cubicBezTo>
                  <a:pt x="1405641" y="1294764"/>
                  <a:pt x="1245646" y="1228944"/>
                  <a:pt x="1052601" y="1231762"/>
                </a:cubicBezTo>
                <a:cubicBezTo>
                  <a:pt x="859556" y="1234580"/>
                  <a:pt x="793687" y="1208315"/>
                  <a:pt x="636824" y="1231762"/>
                </a:cubicBezTo>
                <a:cubicBezTo>
                  <a:pt x="479961" y="1255209"/>
                  <a:pt x="287677" y="1182417"/>
                  <a:pt x="0" y="1231762"/>
                </a:cubicBezTo>
                <a:cubicBezTo>
                  <a:pt x="-15456" y="1064307"/>
                  <a:pt x="20387" y="931877"/>
                  <a:pt x="0" y="796539"/>
                </a:cubicBezTo>
                <a:cubicBezTo>
                  <a:pt x="-20387" y="661201"/>
                  <a:pt x="3056" y="575478"/>
                  <a:pt x="0" y="373634"/>
                </a:cubicBezTo>
                <a:cubicBezTo>
                  <a:pt x="-3056" y="171791"/>
                  <a:pt x="8008" y="96819"/>
                  <a:pt x="0" y="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="" xmlns:ask="http://schemas.microsoft.com/office/drawing/2018/sketchyshapes" sd="109960627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4272A55-A3A8-46BB-BDF0-0B2C62A1BF4F}"/>
              </a:ext>
            </a:extLst>
          </p:cNvPr>
          <p:cNvSpPr/>
          <p:nvPr/>
        </p:nvSpPr>
        <p:spPr>
          <a:xfrm>
            <a:off x="2676939" y="4664765"/>
            <a:ext cx="3684104" cy="1934127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D74A3AC-DC70-4DAB-A96B-558759D4DC45}"/>
              </a:ext>
            </a:extLst>
          </p:cNvPr>
          <p:cNvSpPr/>
          <p:nvPr/>
        </p:nvSpPr>
        <p:spPr>
          <a:xfrm>
            <a:off x="3770243" y="4200939"/>
            <a:ext cx="1497496" cy="437322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8C213BC-0041-4AD1-818C-F539ECE3F18E}"/>
              </a:ext>
            </a:extLst>
          </p:cNvPr>
          <p:cNvSpPr/>
          <p:nvPr/>
        </p:nvSpPr>
        <p:spPr>
          <a:xfrm>
            <a:off x="7776594" y="1690688"/>
            <a:ext cx="4216623" cy="173831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RH Below 89%</a:t>
            </a: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C0A7E148-95CB-4F9D-8001-EA133AC2669E}"/>
              </a:ext>
            </a:extLst>
          </p:cNvPr>
          <p:cNvSpPr/>
          <p:nvPr/>
        </p:nvSpPr>
        <p:spPr>
          <a:xfrm>
            <a:off x="2927757" y="4726528"/>
            <a:ext cx="3330429" cy="576734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6FAA00E5-CD80-4EB7-989D-5CA4D2E87EEA}"/>
              </a:ext>
            </a:extLst>
          </p:cNvPr>
          <p:cNvSpPr/>
          <p:nvPr/>
        </p:nvSpPr>
        <p:spPr>
          <a:xfrm>
            <a:off x="4820812" y="2494681"/>
            <a:ext cx="4845250" cy="4340167"/>
          </a:xfrm>
          <a:prstGeom prst="arc">
            <a:avLst>
              <a:gd name="adj1" fmla="val 11479103"/>
              <a:gd name="adj2" fmla="val 17071655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Arc 11">
            <a:extLst>
              <a:ext uri="{FF2B5EF4-FFF2-40B4-BE49-F238E27FC236}">
                <a16:creationId xmlns:a16="http://schemas.microsoft.com/office/drawing/2014/main" id="{0D539148-8C84-4C29-B72B-B6F794B2CF17}"/>
              </a:ext>
            </a:extLst>
          </p:cNvPr>
          <p:cNvSpPr/>
          <p:nvPr/>
        </p:nvSpPr>
        <p:spPr>
          <a:xfrm rot="21170631">
            <a:off x="4569348" y="2209789"/>
            <a:ext cx="4845250" cy="4340167"/>
          </a:xfrm>
          <a:prstGeom prst="arc">
            <a:avLst>
              <a:gd name="adj1" fmla="val 11479103"/>
              <a:gd name="adj2" fmla="val 17890099"/>
            </a:avLst>
          </a:prstGeom>
          <a:noFill/>
          <a:ln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10AD5A1-2985-4B55-BE18-3FB044898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97" y="3639820"/>
            <a:ext cx="2176297" cy="204988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124C3F0-B0B0-436B-AD6B-34E4C7579F2F}"/>
              </a:ext>
            </a:extLst>
          </p:cNvPr>
          <p:cNvCxnSpPr/>
          <p:nvPr/>
        </p:nvCxnSpPr>
        <p:spPr>
          <a:xfrm>
            <a:off x="2164360" y="4269996"/>
            <a:ext cx="1605883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4583E767-8223-4A5D-B683-ADEA6E643F20}"/>
              </a:ext>
            </a:extLst>
          </p:cNvPr>
          <p:cNvCxnSpPr/>
          <p:nvPr/>
        </p:nvCxnSpPr>
        <p:spPr>
          <a:xfrm>
            <a:off x="2164359" y="4506286"/>
            <a:ext cx="1605883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>
            <a:extLst>
              <a:ext uri="{FF2B5EF4-FFF2-40B4-BE49-F238E27FC236}">
                <a16:creationId xmlns:a16="http://schemas.microsoft.com/office/drawing/2014/main" id="{1ECFEF02-DB59-4F7A-9675-3AEBE44D02D7}"/>
              </a:ext>
            </a:extLst>
          </p:cNvPr>
          <p:cNvSpPr/>
          <p:nvPr/>
        </p:nvSpPr>
        <p:spPr>
          <a:xfrm>
            <a:off x="4085439" y="6090407"/>
            <a:ext cx="735372" cy="44461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15E2A4-29CD-49CD-8355-682AED704EE9}"/>
              </a:ext>
            </a:extLst>
          </p:cNvPr>
          <p:cNvSpPr/>
          <p:nvPr/>
        </p:nvSpPr>
        <p:spPr>
          <a:xfrm>
            <a:off x="4317883" y="5854451"/>
            <a:ext cx="287673" cy="243009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Cloud 25">
            <a:extLst>
              <a:ext uri="{FF2B5EF4-FFF2-40B4-BE49-F238E27FC236}">
                <a16:creationId xmlns:a16="http://schemas.microsoft.com/office/drawing/2014/main" id="{36D566EE-2777-4885-9B48-B0028CDA0458}"/>
              </a:ext>
            </a:extLst>
          </p:cNvPr>
          <p:cNvSpPr/>
          <p:nvPr/>
        </p:nvSpPr>
        <p:spPr>
          <a:xfrm>
            <a:off x="4361619" y="5214901"/>
            <a:ext cx="238866" cy="576735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F1F6923-709A-4521-A65D-013A42C1237F}"/>
              </a:ext>
            </a:extLst>
          </p:cNvPr>
          <p:cNvCxnSpPr/>
          <p:nvPr/>
        </p:nvCxnSpPr>
        <p:spPr>
          <a:xfrm>
            <a:off x="906011" y="5612235"/>
            <a:ext cx="0" cy="113251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05A46A17-A849-4925-9C58-9E8B53600134}"/>
              </a:ext>
            </a:extLst>
          </p:cNvPr>
          <p:cNvCxnSpPr/>
          <p:nvPr/>
        </p:nvCxnSpPr>
        <p:spPr>
          <a:xfrm>
            <a:off x="906011" y="6753138"/>
            <a:ext cx="1082179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5FDFAE9-2C7F-4114-BE27-21D3A15FC181}"/>
              </a:ext>
            </a:extLst>
          </p:cNvPr>
          <p:cNvCxnSpPr>
            <a:cxnSpLocks/>
          </p:cNvCxnSpPr>
          <p:nvPr/>
        </p:nvCxnSpPr>
        <p:spPr>
          <a:xfrm>
            <a:off x="11727809" y="2827090"/>
            <a:ext cx="0" cy="3926048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171EDAD5-F21B-45E7-B768-CC50BC6E2152}"/>
              </a:ext>
            </a:extLst>
          </p:cNvPr>
          <p:cNvSpPr/>
          <p:nvPr/>
        </p:nvSpPr>
        <p:spPr>
          <a:xfrm>
            <a:off x="11576807" y="1924897"/>
            <a:ext cx="327171" cy="902193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1D085ACD-CDAA-46E3-84B3-1327F3EFC6AD}"/>
              </a:ext>
            </a:extLst>
          </p:cNvPr>
          <p:cNvSpPr/>
          <p:nvPr/>
        </p:nvSpPr>
        <p:spPr>
          <a:xfrm>
            <a:off x="4771026" y="3477218"/>
            <a:ext cx="200239" cy="526337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loud 21">
            <a:extLst>
              <a:ext uri="{FF2B5EF4-FFF2-40B4-BE49-F238E27FC236}">
                <a16:creationId xmlns:a16="http://schemas.microsoft.com/office/drawing/2014/main" id="{76FF66C9-F508-4DD5-AE95-BAD22651B5EB}"/>
              </a:ext>
            </a:extLst>
          </p:cNvPr>
          <p:cNvSpPr/>
          <p:nvPr/>
        </p:nvSpPr>
        <p:spPr>
          <a:xfrm>
            <a:off x="5050173" y="3061982"/>
            <a:ext cx="317686" cy="332605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Cloud 22">
            <a:extLst>
              <a:ext uri="{FF2B5EF4-FFF2-40B4-BE49-F238E27FC236}">
                <a16:creationId xmlns:a16="http://schemas.microsoft.com/office/drawing/2014/main" id="{81D52C73-3B02-4523-855A-F4BDA1AF46CE}"/>
              </a:ext>
            </a:extLst>
          </p:cNvPr>
          <p:cNvSpPr/>
          <p:nvPr/>
        </p:nvSpPr>
        <p:spPr>
          <a:xfrm>
            <a:off x="5472663" y="2684477"/>
            <a:ext cx="307352" cy="318219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Cloud 23">
            <a:extLst>
              <a:ext uri="{FF2B5EF4-FFF2-40B4-BE49-F238E27FC236}">
                <a16:creationId xmlns:a16="http://schemas.microsoft.com/office/drawing/2014/main" id="{35D19F33-489E-4173-B783-BA2A92DB8DF1}"/>
              </a:ext>
            </a:extLst>
          </p:cNvPr>
          <p:cNvSpPr/>
          <p:nvPr/>
        </p:nvSpPr>
        <p:spPr>
          <a:xfrm>
            <a:off x="5890469" y="2438190"/>
            <a:ext cx="307352" cy="318219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6BDE84B0-A576-4335-A289-85719363E967}"/>
              </a:ext>
            </a:extLst>
          </p:cNvPr>
          <p:cNvSpPr/>
          <p:nvPr/>
        </p:nvSpPr>
        <p:spPr>
          <a:xfrm>
            <a:off x="6361043" y="2280494"/>
            <a:ext cx="307352" cy="27935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Cloud 27">
            <a:extLst>
              <a:ext uri="{FF2B5EF4-FFF2-40B4-BE49-F238E27FC236}">
                <a16:creationId xmlns:a16="http://schemas.microsoft.com/office/drawing/2014/main" id="{5633700B-A866-4713-9A01-981C09CEC2EB}"/>
              </a:ext>
            </a:extLst>
          </p:cNvPr>
          <p:cNvSpPr/>
          <p:nvPr/>
        </p:nvSpPr>
        <p:spPr>
          <a:xfrm>
            <a:off x="6860325" y="2214698"/>
            <a:ext cx="355710" cy="279983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Cloud 28">
            <a:extLst>
              <a:ext uri="{FF2B5EF4-FFF2-40B4-BE49-F238E27FC236}">
                <a16:creationId xmlns:a16="http://schemas.microsoft.com/office/drawing/2014/main" id="{80188B16-457A-4440-B334-E40C41311271}"/>
              </a:ext>
            </a:extLst>
          </p:cNvPr>
          <p:cNvSpPr/>
          <p:nvPr/>
        </p:nvSpPr>
        <p:spPr>
          <a:xfrm>
            <a:off x="7363254" y="2280494"/>
            <a:ext cx="324101" cy="214187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Cloud 29">
            <a:extLst>
              <a:ext uri="{FF2B5EF4-FFF2-40B4-BE49-F238E27FC236}">
                <a16:creationId xmlns:a16="http://schemas.microsoft.com/office/drawing/2014/main" id="{8E2C3033-10EB-4F24-B8C0-00A0A8B1ED3F}"/>
              </a:ext>
            </a:extLst>
          </p:cNvPr>
          <p:cNvSpPr/>
          <p:nvPr/>
        </p:nvSpPr>
        <p:spPr>
          <a:xfrm>
            <a:off x="7784464" y="2331096"/>
            <a:ext cx="539770" cy="214187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FB59474C-A808-433A-902F-5CF81CF6F07E}"/>
              </a:ext>
            </a:extLst>
          </p:cNvPr>
          <p:cNvSpPr/>
          <p:nvPr/>
        </p:nvSpPr>
        <p:spPr>
          <a:xfrm>
            <a:off x="4891330" y="3282963"/>
            <a:ext cx="317686" cy="332605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Cloud 31">
            <a:extLst>
              <a:ext uri="{FF2B5EF4-FFF2-40B4-BE49-F238E27FC236}">
                <a16:creationId xmlns:a16="http://schemas.microsoft.com/office/drawing/2014/main" id="{819B9486-1B62-460B-A266-B2552DFB8B13}"/>
              </a:ext>
            </a:extLst>
          </p:cNvPr>
          <p:cNvSpPr/>
          <p:nvPr/>
        </p:nvSpPr>
        <p:spPr>
          <a:xfrm>
            <a:off x="5264459" y="2851975"/>
            <a:ext cx="307352" cy="318219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Cloud 32">
            <a:extLst>
              <a:ext uri="{FF2B5EF4-FFF2-40B4-BE49-F238E27FC236}">
                <a16:creationId xmlns:a16="http://schemas.microsoft.com/office/drawing/2014/main" id="{CA72367D-620C-4D50-8BC1-7E9561A395AD}"/>
              </a:ext>
            </a:extLst>
          </p:cNvPr>
          <p:cNvSpPr/>
          <p:nvPr/>
        </p:nvSpPr>
        <p:spPr>
          <a:xfrm>
            <a:off x="5668529" y="2541569"/>
            <a:ext cx="307352" cy="318219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Cloud 33">
            <a:extLst>
              <a:ext uri="{FF2B5EF4-FFF2-40B4-BE49-F238E27FC236}">
                <a16:creationId xmlns:a16="http://schemas.microsoft.com/office/drawing/2014/main" id="{B8373AC8-CF95-48BB-B7B2-3225F66B1589}"/>
              </a:ext>
            </a:extLst>
          </p:cNvPr>
          <p:cNvSpPr/>
          <p:nvPr/>
        </p:nvSpPr>
        <p:spPr>
          <a:xfrm>
            <a:off x="6119018" y="2357617"/>
            <a:ext cx="307352" cy="27935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Cloud 34">
            <a:extLst>
              <a:ext uri="{FF2B5EF4-FFF2-40B4-BE49-F238E27FC236}">
                <a16:creationId xmlns:a16="http://schemas.microsoft.com/office/drawing/2014/main" id="{D2B5D79B-9A5F-43FB-944F-5122B6090879}"/>
              </a:ext>
            </a:extLst>
          </p:cNvPr>
          <p:cNvSpPr/>
          <p:nvPr/>
        </p:nvSpPr>
        <p:spPr>
          <a:xfrm>
            <a:off x="6596486" y="2237902"/>
            <a:ext cx="307352" cy="279350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Cloud 35">
            <a:extLst>
              <a:ext uri="{FF2B5EF4-FFF2-40B4-BE49-F238E27FC236}">
                <a16:creationId xmlns:a16="http://schemas.microsoft.com/office/drawing/2014/main" id="{6D4507FB-CE89-45DF-90B7-5367C68C9F1D}"/>
              </a:ext>
            </a:extLst>
          </p:cNvPr>
          <p:cNvSpPr/>
          <p:nvPr/>
        </p:nvSpPr>
        <p:spPr>
          <a:xfrm>
            <a:off x="7081386" y="2232020"/>
            <a:ext cx="324101" cy="214187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Cloud 36">
            <a:extLst>
              <a:ext uri="{FF2B5EF4-FFF2-40B4-BE49-F238E27FC236}">
                <a16:creationId xmlns:a16="http://schemas.microsoft.com/office/drawing/2014/main" id="{854FA1E7-860F-49FE-9217-7D682B95EC16}"/>
              </a:ext>
            </a:extLst>
          </p:cNvPr>
          <p:cNvSpPr/>
          <p:nvPr/>
        </p:nvSpPr>
        <p:spPr>
          <a:xfrm>
            <a:off x="4691091" y="3745597"/>
            <a:ext cx="200239" cy="445194"/>
          </a:xfrm>
          <a:prstGeom prst="cloud">
            <a:avLst/>
          </a:prstGeom>
          <a:solidFill>
            <a:schemeClr val="bg1">
              <a:lumMod val="9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2325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E9A6D-62C4-4100-A75C-57C3342A3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346"/>
            <a:ext cx="10515600" cy="1325563"/>
          </a:xfrm>
        </p:spPr>
        <p:txBody>
          <a:bodyPr/>
          <a:lstStyle/>
          <a:p>
            <a:r>
              <a:rPr lang="en-US" dirty="0"/>
              <a:t>Current system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1F0BD7-32CF-4D8D-850C-070D952256D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6" y="1427348"/>
            <a:ext cx="7548512" cy="5390896"/>
          </a:xfrm>
          <a:prstGeom prst="rect">
            <a:avLst/>
          </a:prstGeom>
        </p:spPr>
      </p:pic>
      <p:pic>
        <p:nvPicPr>
          <p:cNvPr id="7" name="Picture 6" descr="A picture containing computer, sitting, laptop, table&#10;&#10;Description automatically generated">
            <a:extLst>
              <a:ext uri="{FF2B5EF4-FFF2-40B4-BE49-F238E27FC236}">
                <a16:creationId xmlns:a16="http://schemas.microsoft.com/office/drawing/2014/main" id="{95A0988D-3FF9-48E7-8E6B-BFFAF63FC7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705" b="3481"/>
          <a:stretch/>
        </p:blipFill>
        <p:spPr>
          <a:xfrm>
            <a:off x="8388991" y="3154016"/>
            <a:ext cx="3501248" cy="36404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28D1931-0958-4278-B40B-E085417CA3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509" y="75501"/>
            <a:ext cx="4203735" cy="30026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5C4F101-BD4A-45AC-AD6D-DB70EF39EDB3}"/>
              </a:ext>
            </a:extLst>
          </p:cNvPr>
          <p:cNvSpPr txBox="1"/>
          <p:nvPr/>
        </p:nvSpPr>
        <p:spPr>
          <a:xfrm>
            <a:off x="7885651" y="2869871"/>
            <a:ext cx="13227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Charlie Warden, ETSU</a:t>
            </a:r>
          </a:p>
        </p:txBody>
      </p:sp>
    </p:spTree>
    <p:extLst>
      <p:ext uri="{BB962C8B-B14F-4D97-AF65-F5344CB8AC3E}">
        <p14:creationId xmlns:p14="http://schemas.microsoft.com/office/powerpoint/2010/main" val="992397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DC9C2-9B8D-4803-B593-5928BC8AEB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</p:spPr>
        <p:txBody>
          <a:bodyPr/>
          <a:lstStyle/>
          <a:p>
            <a:r>
              <a:rPr lang="en-US" dirty="0"/>
              <a:t>Experimental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720838-2B53-443A-B74D-1813AF3C2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83516"/>
            <a:ext cx="10515600" cy="4893447"/>
          </a:xfrm>
        </p:spPr>
        <p:txBody>
          <a:bodyPr/>
          <a:lstStyle/>
          <a:p>
            <a:r>
              <a:rPr lang="en-US" dirty="0"/>
              <a:t>Setup:</a:t>
            </a:r>
          </a:p>
          <a:p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Scan interval = 60 sec</a:t>
            </a:r>
          </a:p>
          <a:p>
            <a:r>
              <a:rPr lang="en-US" dirty="0"/>
              <a:t>Protocol:</a:t>
            </a:r>
          </a:p>
          <a:p>
            <a:pPr lvl="1"/>
            <a:r>
              <a:rPr lang="en-US" dirty="0"/>
              <a:t>Allow 5 scans for baseline voltages</a:t>
            </a:r>
          </a:p>
          <a:p>
            <a:pPr lvl="1"/>
            <a:r>
              <a:rPr lang="en-US" dirty="0"/>
              <a:t>Introduce salamander to a chamber (random # generator)</a:t>
            </a:r>
          </a:p>
          <a:p>
            <a:pPr lvl="1"/>
            <a:r>
              <a:rPr lang="en-US" dirty="0"/>
              <a:t>Data recorded for 24 h </a:t>
            </a:r>
          </a:p>
          <a:p>
            <a:pPr lvl="2"/>
            <a:r>
              <a:rPr lang="en-US" dirty="0"/>
              <a:t>First 30 min acclimation</a:t>
            </a:r>
          </a:p>
          <a:p>
            <a:pPr lvl="1"/>
            <a:r>
              <a:rPr lang="en-US" dirty="0"/>
              <a:t>Remove salamander, measure TL/SVL, release, sanitize arena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D4CBC8-38CA-4B03-AEF9-249DC2D01F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3057" y="1283516"/>
            <a:ext cx="4791075" cy="1238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8248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5A949-383D-4B2E-9CEF-EC97812D1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938"/>
            <a:ext cx="10515600" cy="1325563"/>
          </a:xfrm>
        </p:spPr>
        <p:txBody>
          <a:bodyPr/>
          <a:lstStyle/>
          <a:p>
            <a:r>
              <a:rPr lang="en-US" dirty="0"/>
              <a:t>Plethodon Popup</a:t>
            </a:r>
          </a:p>
        </p:txBody>
      </p:sp>
      <p:pic>
        <p:nvPicPr>
          <p:cNvPr id="7" name="Picture 6" descr="A truck is parked in front of a house&#10;&#10;Description automatically generated">
            <a:extLst>
              <a:ext uri="{FF2B5EF4-FFF2-40B4-BE49-F238E27FC236}">
                <a16:creationId xmlns:a16="http://schemas.microsoft.com/office/drawing/2014/main" id="{0D972B8D-9592-4CEC-88F4-7BF0E9D4D9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9508" y="1102692"/>
            <a:ext cx="7882492" cy="56294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17EEFC-321E-4595-8FE6-BF46D76FF3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23"/>
          <a:stretch/>
        </p:blipFill>
        <p:spPr>
          <a:xfrm>
            <a:off x="117446" y="1136248"/>
            <a:ext cx="3870121" cy="19935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7657E70-AFD0-4C7D-A53B-86C45DB4FC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896" y="2912030"/>
            <a:ext cx="3693952" cy="2077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0FDF3DA-BB0E-47B4-9032-4655A7E204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446" y="4772093"/>
            <a:ext cx="3544119" cy="19935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864329D-423B-4379-993A-6D6FC8DC5393}"/>
              </a:ext>
            </a:extLst>
          </p:cNvPr>
          <p:cNvSpPr txBox="1"/>
          <p:nvPr/>
        </p:nvSpPr>
        <p:spPr>
          <a:xfrm>
            <a:off x="4230848" y="6650938"/>
            <a:ext cx="132279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Charlie Warden, ETSU</a:t>
            </a:r>
          </a:p>
        </p:txBody>
      </p:sp>
    </p:spTree>
    <p:extLst>
      <p:ext uri="{BB962C8B-B14F-4D97-AF65-F5344CB8AC3E}">
        <p14:creationId xmlns:p14="http://schemas.microsoft.com/office/powerpoint/2010/main" val="6740112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5AA7A9-5CAF-4D33-B99A-AB281723C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75522" y="-75780"/>
            <a:ext cx="10515600" cy="1325563"/>
          </a:xfrm>
        </p:spPr>
        <p:txBody>
          <a:bodyPr>
            <a:normAutofit/>
          </a:bodyPr>
          <a:lstStyle/>
          <a:p>
            <a:r>
              <a:rPr lang="en-US" sz="2800" i="1" dirty="0"/>
              <a:t>P. </a:t>
            </a:r>
            <a:r>
              <a:rPr lang="en-US" sz="2800" i="1" dirty="0" err="1"/>
              <a:t>montanus</a:t>
            </a:r>
            <a:r>
              <a:rPr lang="en-US" sz="2800" i="1" dirty="0"/>
              <a:t> </a:t>
            </a:r>
            <a:r>
              <a:rPr lang="en-US" sz="2800" dirty="0"/>
              <a:t>preference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CAB01F-B0D5-43FF-9D09-8B7823834EDD}"/>
              </a:ext>
            </a:extLst>
          </p:cNvPr>
          <p:cNvSpPr txBox="1"/>
          <p:nvPr/>
        </p:nvSpPr>
        <p:spPr>
          <a:xfrm>
            <a:off x="6745357" y="4961886"/>
            <a:ext cx="21242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latin typeface="Arial Rounded MT Bold" panose="020F0704030504030204" pitchFamily="34" charset="0"/>
              </a:rPr>
              <a:t>F=15.82, P=0.016</a:t>
            </a:r>
          </a:p>
          <a:p>
            <a:r>
              <a:rPr lang="en-US" b="1" dirty="0">
                <a:latin typeface="Arial Rounded MT Bold" panose="020F0704030504030204" pitchFamily="34" charset="0"/>
              </a:rPr>
              <a:t>R</a:t>
            </a:r>
            <a:r>
              <a:rPr lang="en-US" b="1" baseline="30000" dirty="0">
                <a:latin typeface="Arial Rounded MT Bold" panose="020F0704030504030204" pitchFamily="34" charset="0"/>
              </a:rPr>
              <a:t>2</a:t>
            </a:r>
            <a:r>
              <a:rPr lang="en-US" b="1" dirty="0">
                <a:latin typeface="Arial Rounded MT Bold" panose="020F0704030504030204" pitchFamily="34" charset="0"/>
              </a:rPr>
              <a:t> = 0.80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194881E-2FE4-4395-8BE1-BEC552B16C2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48" t="12153" r="4815" b="32694"/>
          <a:stretch/>
        </p:blipFill>
        <p:spPr>
          <a:xfrm>
            <a:off x="6745357" y="1123656"/>
            <a:ext cx="5300869" cy="23678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6B621E-976A-4957-8EF5-BEEBD4E0EF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532" y="982704"/>
            <a:ext cx="5942755" cy="569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922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5323A-84D6-4A6F-A6C9-E677D52F3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310" y="-154992"/>
            <a:ext cx="10515600" cy="1325563"/>
          </a:xfrm>
        </p:spPr>
        <p:txBody>
          <a:bodyPr/>
          <a:lstStyle/>
          <a:p>
            <a:r>
              <a:rPr lang="en-US" dirty="0"/>
              <a:t>Future directions and implications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5C6E292-0804-45B4-B7E9-023EA9CCE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7072"/>
            <a:ext cx="10515600" cy="4859891"/>
          </a:xfrm>
        </p:spPr>
        <p:txBody>
          <a:bodyPr/>
          <a:lstStyle/>
          <a:p>
            <a:r>
              <a:rPr lang="en-US" dirty="0"/>
              <a:t>More data for </a:t>
            </a:r>
            <a:r>
              <a:rPr lang="en-US" i="1" dirty="0"/>
              <a:t>P. </a:t>
            </a:r>
            <a:r>
              <a:rPr lang="en-US" i="1" dirty="0" err="1"/>
              <a:t>glutinosus</a:t>
            </a:r>
            <a:r>
              <a:rPr lang="en-US" i="1" dirty="0"/>
              <a:t> </a:t>
            </a:r>
            <a:r>
              <a:rPr lang="en-US" dirty="0"/>
              <a:t>(monthly for both)</a:t>
            </a:r>
            <a:endParaRPr lang="en-US" i="1" dirty="0"/>
          </a:p>
          <a:p>
            <a:r>
              <a:rPr lang="en-US" dirty="0"/>
              <a:t>Thermal preference at varying RH</a:t>
            </a:r>
          </a:p>
          <a:p>
            <a:pPr lvl="1"/>
            <a:r>
              <a:rPr lang="en-US" dirty="0"/>
              <a:t>Limited to 1 by X arena design</a:t>
            </a:r>
          </a:p>
          <a:p>
            <a:r>
              <a:rPr lang="en-US" dirty="0"/>
              <a:t>Effect of competition on preference</a:t>
            </a:r>
          </a:p>
          <a:p>
            <a:pPr lvl="1"/>
            <a:r>
              <a:rPr lang="en-US" dirty="0"/>
              <a:t>Chemical cues</a:t>
            </a:r>
          </a:p>
          <a:p>
            <a:r>
              <a:rPr lang="en-US" dirty="0"/>
              <a:t>Habitat exploitation/restriction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0525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6E9DDF-33A3-4CC7-8B44-E26541BE55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155BC-C4CD-4291-B2DC-43DD2013E4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dirty="0"/>
              <a:t>Dr. Joe Bidwell, Tyler Wicks, Anna Grace Grizzard, John </a:t>
            </a:r>
            <a:r>
              <a:rPr lang="en-US" dirty="0" err="1"/>
              <a:t>Roden</a:t>
            </a:r>
            <a:r>
              <a:rPr lang="en-US" dirty="0"/>
              <a:t>, Brian Dempsey, Celeste Gallardo, Lindy and Ken Cutshall</a:t>
            </a:r>
          </a:p>
          <a:p>
            <a:pPr marL="0" indent="0">
              <a:buNone/>
            </a:pPr>
            <a:endParaRPr lang="en-US" sz="2400" dirty="0"/>
          </a:p>
          <a:p>
            <a:pPr marL="0" indent="0" algn="ctr">
              <a:buNone/>
            </a:pPr>
            <a:r>
              <a:rPr lang="en-US" sz="2400" dirty="0"/>
              <a:t>Funding provided by ETSU RDC and Experiment.com</a:t>
            </a:r>
          </a:p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5CAFBB1-BCC3-4A08-9043-115787B26E40}"/>
              </a:ext>
            </a:extLst>
          </p:cNvPr>
          <p:cNvSpPr txBox="1"/>
          <p:nvPr/>
        </p:nvSpPr>
        <p:spPr>
          <a:xfrm>
            <a:off x="9515061" y="6176963"/>
            <a:ext cx="25412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TWRA Permit #1549</a:t>
            </a:r>
          </a:p>
          <a:p>
            <a:r>
              <a:rPr lang="en-US" sz="1600" dirty="0"/>
              <a:t>TDEC Permit #2018-004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49BC97E-9B43-4CF5-870B-13EBBECA36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4754" y="4045340"/>
            <a:ext cx="3522492" cy="264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571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153F0C-BD28-4C15-8A8D-D2299DED98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57371"/>
            <a:ext cx="10515600" cy="1325563"/>
          </a:xfrm>
        </p:spPr>
        <p:txBody>
          <a:bodyPr/>
          <a:lstStyle/>
          <a:p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EA0BB1-5928-44E2-BD6C-8EBCD8AF66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r>
              <a:rPr lang="en-US" dirty="0"/>
              <a:t>Role of environmental variables and competition in determining species distributions</a:t>
            </a:r>
          </a:p>
          <a:p>
            <a:pPr lvl="1"/>
            <a:r>
              <a:rPr lang="en-US" dirty="0"/>
              <a:t>Optimal abiotic conditions = resource</a:t>
            </a:r>
          </a:p>
          <a:p>
            <a:pPr lvl="2"/>
            <a:r>
              <a:rPr lang="en-US" dirty="0"/>
              <a:t>Compete for time and space</a:t>
            </a:r>
          </a:p>
          <a:p>
            <a:pPr lvl="1"/>
            <a:r>
              <a:rPr lang="en-US" dirty="0"/>
              <a:t>Montane habitats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A13C6AF-51AC-4E33-9C09-CA71B69DE1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04" t="5344" r="14771" b="35644"/>
          <a:stretch/>
        </p:blipFill>
        <p:spPr>
          <a:xfrm>
            <a:off x="53009" y="3956323"/>
            <a:ext cx="6042991" cy="247819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2EE9FB-E10C-43AA-8271-69ABC6CF62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748" t="12153" r="4815" b="32694"/>
          <a:stretch/>
        </p:blipFill>
        <p:spPr>
          <a:xfrm>
            <a:off x="6387546" y="3865402"/>
            <a:ext cx="5751445" cy="25691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96DCBB-D287-4930-9AAF-DB95FC7AFF05}"/>
              </a:ext>
            </a:extLst>
          </p:cNvPr>
          <p:cNvSpPr txBox="1"/>
          <p:nvPr/>
        </p:nvSpPr>
        <p:spPr>
          <a:xfrm>
            <a:off x="1837188" y="3586991"/>
            <a:ext cx="1589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 Rounded MT Bold" panose="020F0704030504030204" pitchFamily="34" charset="0"/>
              </a:rPr>
              <a:t>P. </a:t>
            </a:r>
            <a:r>
              <a:rPr lang="en-US" b="1" i="1" dirty="0" err="1">
                <a:latin typeface="Arial Rounded MT Bold" panose="020F0704030504030204" pitchFamily="34" charset="0"/>
              </a:rPr>
              <a:t>glutinosus</a:t>
            </a:r>
            <a:endParaRPr lang="en-US" b="1" i="1" dirty="0">
              <a:latin typeface="Arial Rounded MT Bold" panose="020F07040305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5BC81E-D50F-42E5-A464-43665E41B0BF}"/>
              </a:ext>
            </a:extLst>
          </p:cNvPr>
          <p:cNvSpPr txBox="1"/>
          <p:nvPr/>
        </p:nvSpPr>
        <p:spPr>
          <a:xfrm>
            <a:off x="8381999" y="3492723"/>
            <a:ext cx="1536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>
                <a:latin typeface="Arial Rounded MT Bold" panose="020F0704030504030204" pitchFamily="34" charset="0"/>
              </a:rPr>
              <a:t>P. </a:t>
            </a:r>
            <a:r>
              <a:rPr lang="en-US" b="1" i="1" dirty="0" err="1">
                <a:latin typeface="Arial Rounded MT Bold" panose="020F0704030504030204" pitchFamily="34" charset="0"/>
              </a:rPr>
              <a:t>montanus</a:t>
            </a:r>
            <a:endParaRPr lang="en-US" b="1" i="1" dirty="0"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4657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1D6B5C-916F-4085-851C-580AEF37C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363820-F911-4354-BAE9-2546F9673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Phase I</a:t>
            </a:r>
          </a:p>
          <a:p>
            <a:pPr lvl="1"/>
            <a:r>
              <a:rPr lang="en-US" dirty="0"/>
              <a:t>Determine occurrence across elevations</a:t>
            </a:r>
          </a:p>
          <a:p>
            <a:pPr lvl="1"/>
            <a:r>
              <a:rPr lang="en-US" dirty="0"/>
              <a:t>Characterize habitat microclimate</a:t>
            </a:r>
          </a:p>
          <a:p>
            <a:pPr lvl="2"/>
            <a:r>
              <a:rPr lang="en-US" i="1" dirty="0"/>
              <a:t>P. </a:t>
            </a:r>
            <a:r>
              <a:rPr lang="en-US" i="1" dirty="0" err="1"/>
              <a:t>montanus</a:t>
            </a:r>
            <a:r>
              <a:rPr lang="en-US" dirty="0"/>
              <a:t> and </a:t>
            </a:r>
            <a:r>
              <a:rPr lang="en-US" i="1" dirty="0"/>
              <a:t>P. </a:t>
            </a:r>
            <a:r>
              <a:rPr lang="en-US" i="1" dirty="0" err="1"/>
              <a:t>glutinosus</a:t>
            </a:r>
            <a:endParaRPr lang="en-US" i="1" dirty="0"/>
          </a:p>
          <a:p>
            <a:pPr lvl="1"/>
            <a:endParaRPr lang="en-US" dirty="0"/>
          </a:p>
          <a:p>
            <a:r>
              <a:rPr lang="en-US" dirty="0"/>
              <a:t>Phase II</a:t>
            </a:r>
          </a:p>
          <a:p>
            <a:pPr lvl="1"/>
            <a:r>
              <a:rPr lang="en-US" dirty="0"/>
              <a:t>Behavioral preference</a:t>
            </a:r>
          </a:p>
          <a:p>
            <a:pPr lvl="2"/>
            <a:r>
              <a:rPr lang="en-US" dirty="0"/>
              <a:t>Compare preference to occurrence </a:t>
            </a:r>
          </a:p>
          <a:p>
            <a:pPr lvl="2"/>
            <a:r>
              <a:rPr lang="en-US" dirty="0"/>
              <a:t>Effect of competition on preference</a:t>
            </a:r>
          </a:p>
        </p:txBody>
      </p:sp>
    </p:spTree>
    <p:extLst>
      <p:ext uri="{BB962C8B-B14F-4D97-AF65-F5344CB8AC3E}">
        <p14:creationId xmlns:p14="http://schemas.microsoft.com/office/powerpoint/2010/main" val="32624377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5844CD8-9DCD-4F01-ACF8-6E29E1D0EF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425149" y="331305"/>
            <a:ext cx="6930886" cy="6427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131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C7E7C-6E25-462E-9624-441FCC8FF1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515600" cy="1325563"/>
          </a:xfrm>
        </p:spPr>
        <p:txBody>
          <a:bodyPr/>
          <a:lstStyle/>
          <a:p>
            <a:r>
              <a:rPr lang="en-US" dirty="0"/>
              <a:t>Design and Construction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E57184-2CDF-4055-B9AC-FD88570E9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2848" y="1164556"/>
            <a:ext cx="5184449" cy="56011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C8FE7F-9A3B-45B8-8172-AD2A468B0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146" y="6034961"/>
            <a:ext cx="1885950" cy="5429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BB0592-8B1E-4FB8-B92D-D39379578C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367"/>
          <a:stretch/>
        </p:blipFill>
        <p:spPr>
          <a:xfrm rot="5400000">
            <a:off x="6613875" y="1324896"/>
            <a:ext cx="6377096" cy="4504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9765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281DE4-3CBB-4C5F-AACB-E37046F31E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841"/>
            <a:ext cx="10515600" cy="1325563"/>
          </a:xfrm>
        </p:spPr>
        <p:txBody>
          <a:bodyPr/>
          <a:lstStyle/>
          <a:p>
            <a:r>
              <a:rPr lang="en-US" dirty="0"/>
              <a:t>Automating data collection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A4D4C8-12DE-43E8-A240-6F29533CA0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48" b="23996"/>
          <a:stretch/>
        </p:blipFill>
        <p:spPr>
          <a:xfrm>
            <a:off x="44119" y="1572785"/>
            <a:ext cx="5175651" cy="23627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B15FDE-139D-4AC5-83A8-95B663DFA3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6" r="4480" b="12877"/>
          <a:stretch/>
        </p:blipFill>
        <p:spPr>
          <a:xfrm>
            <a:off x="44119" y="3975244"/>
            <a:ext cx="5175652" cy="2784993"/>
          </a:xfrm>
          <a:prstGeom prst="rect">
            <a:avLst/>
          </a:prstGeom>
        </p:spPr>
      </p:pic>
      <p:pic>
        <p:nvPicPr>
          <p:cNvPr id="8" name="Picture 7" descr="Charlie Warden, ETSU">
            <a:extLst>
              <a:ext uri="{FF2B5EF4-FFF2-40B4-BE49-F238E27FC236}">
                <a16:creationId xmlns:a16="http://schemas.microsoft.com/office/drawing/2014/main" id="{D299385A-06A0-47B9-8A0C-8328089961C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6"/>
          <a:stretch/>
        </p:blipFill>
        <p:spPr>
          <a:xfrm>
            <a:off x="5340626" y="1730790"/>
            <a:ext cx="6851374" cy="5055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3817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38DC5-9AF7-46F3-9625-47F910629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217" y="-119616"/>
            <a:ext cx="10515600" cy="1325563"/>
          </a:xfrm>
        </p:spPr>
        <p:txBody>
          <a:bodyPr/>
          <a:lstStyle/>
          <a:p>
            <a:r>
              <a:rPr lang="en-US" dirty="0"/>
              <a:t>Controlling Temperature and RH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DF7C47-0669-4B87-AE68-CC249A888FFF}"/>
              </a:ext>
            </a:extLst>
          </p:cNvPr>
          <p:cNvSpPr/>
          <p:nvPr/>
        </p:nvSpPr>
        <p:spPr>
          <a:xfrm>
            <a:off x="4227443" y="3723516"/>
            <a:ext cx="3183835" cy="2173356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7041358-B9DA-4B37-8B48-14AB97C81CB7}"/>
              </a:ext>
            </a:extLst>
          </p:cNvPr>
          <p:cNvSpPr/>
          <p:nvPr/>
        </p:nvSpPr>
        <p:spPr>
          <a:xfrm>
            <a:off x="8580781" y="5936974"/>
            <a:ext cx="1875184" cy="735149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</a:rPr>
              <a:t>SENSOR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886BFB4-E2A0-4F6B-9A79-FC6857B961AA}"/>
              </a:ext>
            </a:extLst>
          </p:cNvPr>
          <p:cNvCxnSpPr>
            <a:cxnSpLocks/>
            <a:stCxn id="6" idx="2"/>
          </p:cNvCxnSpPr>
          <p:nvPr/>
        </p:nvCxnSpPr>
        <p:spPr>
          <a:xfrm>
            <a:off x="5819361" y="5896872"/>
            <a:ext cx="11596" cy="371406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387844F-7576-4552-99D2-DC56B0C2A7BC}"/>
              </a:ext>
            </a:extLst>
          </p:cNvPr>
          <p:cNvCxnSpPr>
            <a:endCxn id="7" idx="1"/>
          </p:cNvCxnSpPr>
          <p:nvPr/>
        </p:nvCxnSpPr>
        <p:spPr>
          <a:xfrm>
            <a:off x="5844209" y="6255026"/>
            <a:ext cx="2736572" cy="4952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E6D7FC7F-9AF6-4FF5-A9B8-28C89DC7A4FB}"/>
              </a:ext>
            </a:extLst>
          </p:cNvPr>
          <p:cNvSpPr/>
          <p:nvPr/>
        </p:nvSpPr>
        <p:spPr>
          <a:xfrm>
            <a:off x="3748707" y="1300886"/>
            <a:ext cx="1941444" cy="76565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2AB43C-D9A5-4534-9B50-509F25BE1AAB}"/>
              </a:ext>
            </a:extLst>
          </p:cNvPr>
          <p:cNvCxnSpPr>
            <a:cxnSpLocks/>
          </p:cNvCxnSpPr>
          <p:nvPr/>
        </p:nvCxnSpPr>
        <p:spPr>
          <a:xfrm>
            <a:off x="6202017" y="2066545"/>
            <a:ext cx="0" cy="1656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D3A15C-0DFA-4226-9850-F23BF5466C79}"/>
              </a:ext>
            </a:extLst>
          </p:cNvPr>
          <p:cNvCxnSpPr>
            <a:cxnSpLocks/>
          </p:cNvCxnSpPr>
          <p:nvPr/>
        </p:nvCxnSpPr>
        <p:spPr>
          <a:xfrm>
            <a:off x="5440017" y="2066544"/>
            <a:ext cx="0" cy="165697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2760E347-8EAE-4EB8-A4DE-1B728EB432F8}"/>
              </a:ext>
            </a:extLst>
          </p:cNvPr>
          <p:cNvSpPr/>
          <p:nvPr/>
        </p:nvSpPr>
        <p:spPr>
          <a:xfrm>
            <a:off x="5932003" y="1300885"/>
            <a:ext cx="1941444" cy="765657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A1CB7C4-8D53-4344-A606-0895D72D1E0C}"/>
              </a:ext>
            </a:extLst>
          </p:cNvPr>
          <p:cNvCxnSpPr/>
          <p:nvPr/>
        </p:nvCxnSpPr>
        <p:spPr>
          <a:xfrm flipV="1">
            <a:off x="6811617" y="3180522"/>
            <a:ext cx="0" cy="542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2793F432-7BEC-449E-844C-1CA4AE8D494F}"/>
              </a:ext>
            </a:extLst>
          </p:cNvPr>
          <p:cNvCxnSpPr/>
          <p:nvPr/>
        </p:nvCxnSpPr>
        <p:spPr>
          <a:xfrm>
            <a:off x="6811617" y="3193774"/>
            <a:ext cx="22131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C20D712-3505-422D-A9EF-61D512CB2F20}"/>
              </a:ext>
            </a:extLst>
          </p:cNvPr>
          <p:cNvCxnSpPr/>
          <p:nvPr/>
        </p:nvCxnSpPr>
        <p:spPr>
          <a:xfrm flipV="1">
            <a:off x="4790660" y="3193774"/>
            <a:ext cx="0" cy="542993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037B961-C03F-4434-9E25-A3C69717FF78}"/>
              </a:ext>
            </a:extLst>
          </p:cNvPr>
          <p:cNvCxnSpPr/>
          <p:nvPr/>
        </p:nvCxnSpPr>
        <p:spPr>
          <a:xfrm>
            <a:off x="2577547" y="3193774"/>
            <a:ext cx="22131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576511D-059E-4D07-B407-FAD5DDFAE9EB}"/>
              </a:ext>
            </a:extLst>
          </p:cNvPr>
          <p:cNvCxnSpPr/>
          <p:nvPr/>
        </p:nvCxnSpPr>
        <p:spPr>
          <a:xfrm flipV="1">
            <a:off x="4764155" y="2066542"/>
            <a:ext cx="0" cy="5429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07411479-738F-49E6-868F-8C7B7BFDDE52}"/>
              </a:ext>
            </a:extLst>
          </p:cNvPr>
          <p:cNvCxnSpPr/>
          <p:nvPr/>
        </p:nvCxnSpPr>
        <p:spPr>
          <a:xfrm>
            <a:off x="2551042" y="2616161"/>
            <a:ext cx="22131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69C3F065-5B09-4152-AEE5-87C2115CBD17}"/>
              </a:ext>
            </a:extLst>
          </p:cNvPr>
          <p:cNvCxnSpPr/>
          <p:nvPr/>
        </p:nvCxnSpPr>
        <p:spPr>
          <a:xfrm flipV="1">
            <a:off x="6804991" y="2073168"/>
            <a:ext cx="0" cy="54299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4B707A3-FE62-4CDA-9E84-BF6B05F9AE15}"/>
              </a:ext>
            </a:extLst>
          </p:cNvPr>
          <p:cNvCxnSpPr/>
          <p:nvPr/>
        </p:nvCxnSpPr>
        <p:spPr>
          <a:xfrm>
            <a:off x="6791739" y="2616161"/>
            <a:ext cx="2213113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tangle 29">
            <a:extLst>
              <a:ext uri="{FF2B5EF4-FFF2-40B4-BE49-F238E27FC236}">
                <a16:creationId xmlns:a16="http://schemas.microsoft.com/office/drawing/2014/main" id="{E92D8F1E-52BF-4095-8418-8136911F7782}"/>
              </a:ext>
            </a:extLst>
          </p:cNvPr>
          <p:cNvSpPr/>
          <p:nvPr/>
        </p:nvSpPr>
        <p:spPr>
          <a:xfrm>
            <a:off x="616225" y="2292626"/>
            <a:ext cx="1941444" cy="1232447"/>
          </a:xfrm>
          <a:prstGeom prst="rect">
            <a:avLst/>
          </a:prstGeom>
          <a:noFill/>
          <a:ln w="571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81C8DA7D-308F-4362-9D8D-8779887CCB72}"/>
              </a:ext>
            </a:extLst>
          </p:cNvPr>
          <p:cNvSpPr/>
          <p:nvPr/>
        </p:nvSpPr>
        <p:spPr>
          <a:xfrm>
            <a:off x="9004852" y="2292625"/>
            <a:ext cx="1941444" cy="1232447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548B385-4F3F-4953-86F1-B31A737C159A}"/>
              </a:ext>
            </a:extLst>
          </p:cNvPr>
          <p:cNvSpPr txBox="1"/>
          <p:nvPr/>
        </p:nvSpPr>
        <p:spPr>
          <a:xfrm>
            <a:off x="678800" y="2479530"/>
            <a:ext cx="18217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Affects</a:t>
            </a:r>
          </a:p>
          <a:p>
            <a:pPr algn="ctr"/>
            <a:r>
              <a:rPr lang="en-US" sz="2400" b="1" dirty="0"/>
              <a:t>Temperature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C931E3A7-C6C8-4974-95BF-21547B523E3D}"/>
              </a:ext>
            </a:extLst>
          </p:cNvPr>
          <p:cNvSpPr txBox="1"/>
          <p:nvPr/>
        </p:nvSpPr>
        <p:spPr>
          <a:xfrm>
            <a:off x="9447833" y="2479530"/>
            <a:ext cx="10753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Affects</a:t>
            </a:r>
          </a:p>
          <a:p>
            <a:pPr algn="ctr"/>
            <a:r>
              <a:rPr lang="en-US" sz="2400" b="1" dirty="0"/>
              <a:t>RH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FF03957E-77A1-4F8C-9522-B60AB4C8C081}"/>
              </a:ext>
            </a:extLst>
          </p:cNvPr>
          <p:cNvSpPr/>
          <p:nvPr/>
        </p:nvSpPr>
        <p:spPr>
          <a:xfrm>
            <a:off x="4367590" y="4138721"/>
            <a:ext cx="1232448" cy="682830"/>
          </a:xfrm>
          <a:prstGeom prst="rect">
            <a:avLst/>
          </a:prstGeom>
          <a:noFill/>
          <a:ln w="571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29AD065-CBD8-4BD5-AED6-0B7E3EAE564A}"/>
              </a:ext>
            </a:extLst>
          </p:cNvPr>
          <p:cNvSpPr/>
          <p:nvPr/>
        </p:nvSpPr>
        <p:spPr>
          <a:xfrm>
            <a:off x="4367590" y="5111722"/>
            <a:ext cx="1232448" cy="682830"/>
          </a:xfrm>
          <a:prstGeom prst="rect">
            <a:avLst/>
          </a:prstGeom>
          <a:noFill/>
          <a:ln w="57150">
            <a:solidFill>
              <a:srgbClr val="FF66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5B42FD3-3D85-4117-BFFE-7683BE453D3E}"/>
              </a:ext>
            </a:extLst>
          </p:cNvPr>
          <p:cNvSpPr/>
          <p:nvPr/>
        </p:nvSpPr>
        <p:spPr>
          <a:xfrm>
            <a:off x="6030748" y="4133234"/>
            <a:ext cx="1232448" cy="68283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721290F-08E0-4538-9BAB-95ED995F9E50}"/>
              </a:ext>
            </a:extLst>
          </p:cNvPr>
          <p:cNvSpPr/>
          <p:nvPr/>
        </p:nvSpPr>
        <p:spPr>
          <a:xfrm>
            <a:off x="6030748" y="5121316"/>
            <a:ext cx="1232448" cy="682830"/>
          </a:xfrm>
          <a:prstGeom prst="rect">
            <a:avLst/>
          </a:prstGeom>
          <a:noFill/>
          <a:ln w="5715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1E52811-B878-4C1E-A758-7FA7AE9A06BD}"/>
              </a:ext>
            </a:extLst>
          </p:cNvPr>
          <p:cNvSpPr txBox="1"/>
          <p:nvPr/>
        </p:nvSpPr>
        <p:spPr>
          <a:xfrm>
            <a:off x="4581082" y="4210471"/>
            <a:ext cx="8242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16.9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65BBE8D-B8DA-43F5-8962-7457A998A263}"/>
              </a:ext>
            </a:extLst>
          </p:cNvPr>
          <p:cNvSpPr txBox="1"/>
          <p:nvPr/>
        </p:nvSpPr>
        <p:spPr>
          <a:xfrm>
            <a:off x="4579621" y="5198553"/>
            <a:ext cx="8290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17.1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E8CE28E-46F6-4F76-87DA-C75A2E25B19F}"/>
              </a:ext>
            </a:extLst>
          </p:cNvPr>
          <p:cNvSpPr txBox="1"/>
          <p:nvPr/>
        </p:nvSpPr>
        <p:spPr>
          <a:xfrm>
            <a:off x="6416517" y="5188959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91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E597C86D-20DF-440B-83F4-8C3E42EC9D6C}"/>
              </a:ext>
            </a:extLst>
          </p:cNvPr>
          <p:cNvSpPr txBox="1"/>
          <p:nvPr/>
        </p:nvSpPr>
        <p:spPr>
          <a:xfrm>
            <a:off x="6403264" y="4214924"/>
            <a:ext cx="5501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89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743EA73-3183-4565-8B8E-D6E3033E902E}"/>
              </a:ext>
            </a:extLst>
          </p:cNvPr>
          <p:cNvSpPr txBox="1"/>
          <p:nvPr/>
        </p:nvSpPr>
        <p:spPr>
          <a:xfrm>
            <a:off x="4072777" y="1404863"/>
            <a:ext cx="1315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POWER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DC9FE8C-2CDC-462B-9894-822BB9500A0B}"/>
              </a:ext>
            </a:extLst>
          </p:cNvPr>
          <p:cNvSpPr txBox="1"/>
          <p:nvPr/>
        </p:nvSpPr>
        <p:spPr>
          <a:xfrm>
            <a:off x="6256073" y="1404863"/>
            <a:ext cx="13152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POWER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0C91F9F-250A-4F7C-AD09-FDE90BA43135}"/>
              </a:ext>
            </a:extLst>
          </p:cNvPr>
          <p:cNvSpPr/>
          <p:nvPr/>
        </p:nvSpPr>
        <p:spPr>
          <a:xfrm>
            <a:off x="4790660" y="3736767"/>
            <a:ext cx="649352" cy="27691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4D7F525D-62A0-4487-A300-22F128160707}"/>
              </a:ext>
            </a:extLst>
          </p:cNvPr>
          <p:cNvSpPr/>
          <p:nvPr/>
        </p:nvSpPr>
        <p:spPr>
          <a:xfrm>
            <a:off x="6183790" y="3743944"/>
            <a:ext cx="649352" cy="27691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0860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0446D2-4566-4295-82D2-E6E55E006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Peltier thermoelectric module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55004-7807-4EA2-B9C8-D1C711F795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Ambient temp below desired</a:t>
            </a:r>
          </a:p>
          <a:p>
            <a:r>
              <a:rPr lang="en-US" dirty="0"/>
              <a:t>Relay open = no heat</a:t>
            </a:r>
          </a:p>
          <a:p>
            <a:r>
              <a:rPr lang="en-US" dirty="0"/>
              <a:t>Relay closed = heat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D14ABC-623A-4846-AFA7-34E9E3ADE0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488" y="2254948"/>
            <a:ext cx="6029484" cy="4470530"/>
          </a:xfrm>
          <a:prstGeom prst="rect">
            <a:avLst/>
          </a:prstGeom>
        </p:spPr>
      </p:pic>
      <p:pic>
        <p:nvPicPr>
          <p:cNvPr id="1026" name="Picture 2" descr="Image result for peltier thermoelectric module">
            <a:extLst>
              <a:ext uri="{FF2B5EF4-FFF2-40B4-BE49-F238E27FC236}">
                <a16:creationId xmlns:a16="http://schemas.microsoft.com/office/drawing/2014/main" id="{3DE8355E-9533-47D2-A73F-C1EF441341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9" b="6939"/>
          <a:stretch/>
        </p:blipFill>
        <p:spPr bwMode="auto">
          <a:xfrm>
            <a:off x="970723" y="3670775"/>
            <a:ext cx="3627783" cy="3054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76986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4CA3E0-BCC1-4F3D-B241-626F3B873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8751" y="0"/>
            <a:ext cx="10515600" cy="1325563"/>
          </a:xfrm>
        </p:spPr>
        <p:txBody>
          <a:bodyPr/>
          <a:lstStyle/>
          <a:p>
            <a:r>
              <a:rPr lang="en-US" dirty="0"/>
              <a:t>RH a little more complicated....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D7A206-2B95-44F0-AE87-AA5AE6DDB99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75" r="5878"/>
          <a:stretch/>
        </p:blipFill>
        <p:spPr>
          <a:xfrm>
            <a:off x="5233795" y="1656522"/>
            <a:ext cx="6628596" cy="4903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411078-DB32-4CDC-ABC7-C3225773588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" r="10582"/>
          <a:stretch/>
        </p:blipFill>
        <p:spPr>
          <a:xfrm rot="5400000">
            <a:off x="118384" y="2114223"/>
            <a:ext cx="5616429" cy="3653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0931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285</Words>
  <Application>Microsoft Office PowerPoint</Application>
  <PresentationFormat>Widescreen</PresentationFormat>
  <Paragraphs>72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Arial Rounded MT Bold</vt:lpstr>
      <vt:lpstr>Calibri</vt:lpstr>
      <vt:lpstr>Calibri Light</vt:lpstr>
      <vt:lpstr>Office Theme</vt:lpstr>
      <vt:lpstr>Investigating the proximate mechanisms of habitat constraints in two species of Plethodontid salamanders in the Southern Appalachian Mountains  Trevor Chapman Dr. Joe Bidwell</vt:lpstr>
      <vt:lpstr>Background</vt:lpstr>
      <vt:lpstr>Objectives</vt:lpstr>
      <vt:lpstr>PowerPoint Presentation</vt:lpstr>
      <vt:lpstr>Design and Construction</vt:lpstr>
      <vt:lpstr>Automating data collection</vt:lpstr>
      <vt:lpstr>Controlling Temperature and RH</vt:lpstr>
      <vt:lpstr>Peltier thermoelectric module</vt:lpstr>
      <vt:lpstr>RH a little more complicated....</vt:lpstr>
      <vt:lpstr>PowerPoint Presentation</vt:lpstr>
      <vt:lpstr>PowerPoint Presentation</vt:lpstr>
      <vt:lpstr>PowerPoint Presentation</vt:lpstr>
      <vt:lpstr>Current system</vt:lpstr>
      <vt:lpstr>Experimental design</vt:lpstr>
      <vt:lpstr>Plethodon Popup</vt:lpstr>
      <vt:lpstr>P. montanus preference</vt:lpstr>
      <vt:lpstr>Future directions and implications</vt:lpstr>
      <vt:lpstr>Acknowledgements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Investigating the proximate mechanisms of habitat constraints in two species of Plethodontid salamanders in the Southern Appalachian Mountains  Trevor Chapman Dr. Joe Bidwell</dc:title>
  <dc:creator>Trevor Chapman</dc:creator>
  <cp:lastModifiedBy>Trevor Chapman</cp:lastModifiedBy>
  <cp:revision>51</cp:revision>
  <dcterms:created xsi:type="dcterms:W3CDTF">2019-09-24T14:19:25Z</dcterms:created>
  <dcterms:modified xsi:type="dcterms:W3CDTF">2019-10-21T15:51:21Z</dcterms:modified>
</cp:coreProperties>
</file>